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1"/>
  </p:notesMasterIdLst>
  <p:sldIdLst>
    <p:sldId id="256" r:id="rId2"/>
    <p:sldId id="623" r:id="rId3"/>
    <p:sldId id="455" r:id="rId4"/>
    <p:sldId id="456" r:id="rId5"/>
    <p:sldId id="877" r:id="rId6"/>
    <p:sldId id="639" r:id="rId7"/>
    <p:sldId id="637" r:id="rId8"/>
    <p:sldId id="640" r:id="rId9"/>
    <p:sldId id="641" r:id="rId10"/>
    <p:sldId id="654" r:id="rId11"/>
    <p:sldId id="652" r:id="rId12"/>
    <p:sldId id="655" r:id="rId13"/>
    <p:sldId id="646" r:id="rId14"/>
    <p:sldId id="648" r:id="rId15"/>
    <p:sldId id="649" r:id="rId16"/>
    <p:sldId id="650" r:id="rId17"/>
    <p:sldId id="665" r:id="rId18"/>
    <p:sldId id="667" r:id="rId19"/>
    <p:sldId id="668" r:id="rId20"/>
    <p:sldId id="669" r:id="rId21"/>
    <p:sldId id="869" r:id="rId22"/>
    <p:sldId id="642" r:id="rId23"/>
    <p:sldId id="670" r:id="rId24"/>
    <p:sldId id="672" r:id="rId25"/>
    <p:sldId id="673" r:id="rId26"/>
    <p:sldId id="675" r:id="rId27"/>
    <p:sldId id="871" r:id="rId28"/>
    <p:sldId id="674" r:id="rId29"/>
    <p:sldId id="676" r:id="rId30"/>
    <p:sldId id="678" r:id="rId31"/>
    <p:sldId id="687" r:id="rId32"/>
    <p:sldId id="679" r:id="rId33"/>
    <p:sldId id="681" r:id="rId34"/>
    <p:sldId id="682" r:id="rId35"/>
    <p:sldId id="683" r:id="rId36"/>
    <p:sldId id="872" r:id="rId37"/>
    <p:sldId id="684" r:id="rId38"/>
    <p:sldId id="686" r:id="rId39"/>
    <p:sldId id="685" r:id="rId40"/>
    <p:sldId id="688" r:id="rId41"/>
    <p:sldId id="690" r:id="rId42"/>
    <p:sldId id="689" r:id="rId43"/>
    <p:sldId id="691" r:id="rId44"/>
    <p:sldId id="703" r:id="rId45"/>
    <p:sldId id="693" r:id="rId46"/>
    <p:sldId id="694" r:id="rId47"/>
    <p:sldId id="699" r:id="rId48"/>
    <p:sldId id="700" r:id="rId49"/>
    <p:sldId id="701" r:id="rId50"/>
    <p:sldId id="702" r:id="rId51"/>
    <p:sldId id="705" r:id="rId52"/>
    <p:sldId id="706" r:id="rId53"/>
    <p:sldId id="707" r:id="rId54"/>
    <p:sldId id="873" r:id="rId55"/>
    <p:sldId id="708" r:id="rId56"/>
    <p:sldId id="860" r:id="rId57"/>
    <p:sldId id="863" r:id="rId58"/>
    <p:sldId id="865" r:id="rId59"/>
    <p:sldId id="880" r:id="rId6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łgorzata Boryczko" initials="MB" lastIdx="2" clrIdx="0">
    <p:extLst>
      <p:ext uri="{19B8F6BF-5375-455C-9EA6-DF929625EA0E}">
        <p15:presenceInfo xmlns:p15="http://schemas.microsoft.com/office/powerpoint/2012/main" userId="S-1-5-21-133130228-387827596-2628843211-11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7B00"/>
    <a:srgbClr val="DC3434"/>
    <a:srgbClr val="751515"/>
    <a:srgbClr val="FFFF99"/>
    <a:srgbClr val="737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AD9E27-990E-4294-BFB7-DB2A98E9EE4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161EA5D-2EB1-4B00-85EB-DF21910443C5}">
      <dgm:prSet phldrT="[Tekst]" custT="1"/>
      <dgm:spPr/>
      <dgm:t>
        <a:bodyPr/>
        <a:lstStyle/>
        <a:p>
          <a:r>
            <a:rPr lang="pl-PL" sz="2400" b="1" dirty="0">
              <a:solidFill>
                <a:schemeClr val="tx1"/>
              </a:solidFill>
            </a:rPr>
            <a:t>Budowa</a:t>
          </a:r>
        </a:p>
        <a:p>
          <a:endParaRPr lang="pl-PL" sz="2400" dirty="0"/>
        </a:p>
        <a:p>
          <a:r>
            <a:rPr lang="pl-PL" sz="2400" b="1" dirty="0">
              <a:solidFill>
                <a:srgbClr val="FFC000"/>
              </a:solidFill>
            </a:rPr>
            <a:t>na zgłoszenie</a:t>
          </a:r>
        </a:p>
        <a:p>
          <a:r>
            <a:rPr lang="pl-PL" sz="2400" b="1" dirty="0"/>
            <a:t> (  ust.1 )</a:t>
          </a:r>
        </a:p>
      </dgm:t>
    </dgm:pt>
    <dgm:pt modelId="{C459EDE0-07DF-4A4E-98BA-81191D82831F}" type="parTrans" cxnId="{3A3A6C41-5074-4B37-9601-44E0B63FE870}">
      <dgm:prSet/>
      <dgm:spPr/>
      <dgm:t>
        <a:bodyPr/>
        <a:lstStyle/>
        <a:p>
          <a:endParaRPr lang="pl-PL"/>
        </a:p>
      </dgm:t>
    </dgm:pt>
    <dgm:pt modelId="{04128956-A435-459D-8D25-1D4D842C411E}" type="sibTrans" cxnId="{3A3A6C41-5074-4B37-9601-44E0B63FE870}">
      <dgm:prSet/>
      <dgm:spPr/>
      <dgm:t>
        <a:bodyPr/>
        <a:lstStyle/>
        <a:p>
          <a:endParaRPr lang="pl-PL"/>
        </a:p>
      </dgm:t>
    </dgm:pt>
    <dgm:pt modelId="{3508F986-5791-4819-8A72-0D8845446F5D}">
      <dgm:prSet phldrT="[Tekst]" custT="1"/>
      <dgm:spPr/>
      <dgm:t>
        <a:bodyPr/>
        <a:lstStyle/>
        <a:p>
          <a:r>
            <a:rPr lang="pl-PL" sz="2400" b="1" dirty="0">
              <a:solidFill>
                <a:schemeClr val="tx1"/>
              </a:solidFill>
            </a:rPr>
            <a:t>Budowa</a:t>
          </a:r>
        </a:p>
        <a:p>
          <a:endParaRPr lang="pl-PL" sz="2400" b="1" dirty="0">
            <a:solidFill>
              <a:schemeClr val="accent2">
                <a:lumMod val="20000"/>
                <a:lumOff val="80000"/>
              </a:schemeClr>
            </a:solidFill>
          </a:endParaRPr>
        </a:p>
        <a:p>
          <a:r>
            <a:rPr lang="pl-PL" sz="2400" dirty="0"/>
            <a:t> </a:t>
          </a:r>
          <a:r>
            <a:rPr lang="pl-PL" sz="2400" b="1" dirty="0">
              <a:solidFill>
                <a:schemeClr val="accent2">
                  <a:lumMod val="40000"/>
                  <a:lumOff val="60000"/>
                </a:schemeClr>
              </a:solidFill>
            </a:rPr>
            <a:t>bez zgłoszenia</a:t>
          </a:r>
        </a:p>
        <a:p>
          <a:r>
            <a:rPr lang="pl-PL" sz="2400" b="1" dirty="0"/>
            <a:t> ( ust.2 )</a:t>
          </a:r>
        </a:p>
      </dgm:t>
    </dgm:pt>
    <dgm:pt modelId="{3C36AE8D-7571-4E0B-B420-6D8F5AAC07C8}" type="parTrans" cxnId="{77D45200-0AF9-4CEA-BB59-EB363E0B5E65}">
      <dgm:prSet/>
      <dgm:spPr/>
      <dgm:t>
        <a:bodyPr/>
        <a:lstStyle/>
        <a:p>
          <a:endParaRPr lang="pl-PL"/>
        </a:p>
      </dgm:t>
    </dgm:pt>
    <dgm:pt modelId="{08611137-384C-47E9-A950-6EBDB5F0ABAD}" type="sibTrans" cxnId="{77D45200-0AF9-4CEA-BB59-EB363E0B5E65}">
      <dgm:prSet/>
      <dgm:spPr/>
      <dgm:t>
        <a:bodyPr/>
        <a:lstStyle/>
        <a:p>
          <a:endParaRPr lang="pl-PL"/>
        </a:p>
      </dgm:t>
    </dgm:pt>
    <dgm:pt modelId="{C9D501CA-D467-4F68-BEC2-66A49FF1C31B}" type="pres">
      <dgm:prSet presAssocID="{DFAD9E27-990E-4294-BFB7-DB2A98E9EE44}" presName="diagram" presStyleCnt="0">
        <dgm:presLayoutVars>
          <dgm:dir/>
          <dgm:resizeHandles val="exact"/>
        </dgm:presLayoutVars>
      </dgm:prSet>
      <dgm:spPr/>
    </dgm:pt>
    <dgm:pt modelId="{67E50DF2-F832-4421-8B6F-F3594FED31E5}" type="pres">
      <dgm:prSet presAssocID="{F161EA5D-2EB1-4B00-85EB-DF21910443C5}" presName="node" presStyleLbl="node1" presStyleIdx="0" presStyleCnt="2" custScaleX="115977" custLinFactNeighborY="432">
        <dgm:presLayoutVars>
          <dgm:bulletEnabled val="1"/>
        </dgm:presLayoutVars>
      </dgm:prSet>
      <dgm:spPr/>
    </dgm:pt>
    <dgm:pt modelId="{B9327B51-F6DA-4C15-A8B4-072DAF6174A8}" type="pres">
      <dgm:prSet presAssocID="{04128956-A435-459D-8D25-1D4D842C411E}" presName="sibTrans" presStyleCnt="0"/>
      <dgm:spPr/>
    </dgm:pt>
    <dgm:pt modelId="{0FCE0065-782B-4B8D-920A-5E4A7B4BE07B}" type="pres">
      <dgm:prSet presAssocID="{3508F986-5791-4819-8A72-0D8845446F5D}" presName="node" presStyleLbl="node1" presStyleIdx="1" presStyleCnt="2" custScaleX="115978" custLinFactNeighborX="259" custLinFactNeighborY="81">
        <dgm:presLayoutVars>
          <dgm:bulletEnabled val="1"/>
        </dgm:presLayoutVars>
      </dgm:prSet>
      <dgm:spPr/>
    </dgm:pt>
  </dgm:ptLst>
  <dgm:cxnLst>
    <dgm:cxn modelId="{77D45200-0AF9-4CEA-BB59-EB363E0B5E65}" srcId="{DFAD9E27-990E-4294-BFB7-DB2A98E9EE44}" destId="{3508F986-5791-4819-8A72-0D8845446F5D}" srcOrd="1" destOrd="0" parTransId="{3C36AE8D-7571-4E0B-B420-6D8F5AAC07C8}" sibTransId="{08611137-384C-47E9-A950-6EBDB5F0ABAD}"/>
    <dgm:cxn modelId="{3A3A6C41-5074-4B37-9601-44E0B63FE870}" srcId="{DFAD9E27-990E-4294-BFB7-DB2A98E9EE44}" destId="{F161EA5D-2EB1-4B00-85EB-DF21910443C5}" srcOrd="0" destOrd="0" parTransId="{C459EDE0-07DF-4A4E-98BA-81191D82831F}" sibTransId="{04128956-A435-459D-8D25-1D4D842C411E}"/>
    <dgm:cxn modelId="{9B1FC163-2206-46B1-891C-A2F26E02ECAE}" type="presOf" srcId="{F161EA5D-2EB1-4B00-85EB-DF21910443C5}" destId="{67E50DF2-F832-4421-8B6F-F3594FED31E5}" srcOrd="0" destOrd="0" presId="urn:microsoft.com/office/officeart/2005/8/layout/default"/>
    <dgm:cxn modelId="{A9603F57-3DBF-4E76-ACE8-2B60B71C9A42}" type="presOf" srcId="{DFAD9E27-990E-4294-BFB7-DB2A98E9EE44}" destId="{C9D501CA-D467-4F68-BEC2-66A49FF1C31B}" srcOrd="0" destOrd="0" presId="urn:microsoft.com/office/officeart/2005/8/layout/default"/>
    <dgm:cxn modelId="{33476FD8-5094-4014-83F8-F0A8409AFD05}" type="presOf" srcId="{3508F986-5791-4819-8A72-0D8845446F5D}" destId="{0FCE0065-782B-4B8D-920A-5E4A7B4BE07B}" srcOrd="0" destOrd="0" presId="urn:microsoft.com/office/officeart/2005/8/layout/default"/>
    <dgm:cxn modelId="{74F0D645-2D2C-4348-B523-6F542521A2FB}" type="presParOf" srcId="{C9D501CA-D467-4F68-BEC2-66A49FF1C31B}" destId="{67E50DF2-F832-4421-8B6F-F3594FED31E5}" srcOrd="0" destOrd="0" presId="urn:microsoft.com/office/officeart/2005/8/layout/default"/>
    <dgm:cxn modelId="{C6718917-4093-4C5F-868B-FD5C96B418D4}" type="presParOf" srcId="{C9D501CA-D467-4F68-BEC2-66A49FF1C31B}" destId="{B9327B51-F6DA-4C15-A8B4-072DAF6174A8}" srcOrd="1" destOrd="0" presId="urn:microsoft.com/office/officeart/2005/8/layout/default"/>
    <dgm:cxn modelId="{1625CFDF-5024-43AD-BAA8-DC4ACF932FBF}" type="presParOf" srcId="{C9D501CA-D467-4F68-BEC2-66A49FF1C31B}" destId="{0FCE0065-782B-4B8D-920A-5E4A7B4BE07B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5837FE-E858-41EB-93B6-0A30C9F3D77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D1A1D10-D4C4-43EE-AB7A-4FDA7277E1A5}">
      <dgm:prSet phldrT="[Tekst]" custT="1"/>
      <dgm:spPr/>
      <dgm:t>
        <a:bodyPr/>
        <a:lstStyle/>
        <a:p>
          <a:r>
            <a:rPr lang="pl-PL" sz="2400" b="1" dirty="0">
              <a:solidFill>
                <a:srgbClr val="00B0F0"/>
              </a:solidFill>
            </a:rPr>
            <a:t>inne roboty budowlane</a:t>
          </a:r>
        </a:p>
        <a:p>
          <a:endParaRPr lang="pl-PL" sz="2400" b="1" dirty="0"/>
        </a:p>
        <a:p>
          <a:r>
            <a:rPr lang="pl-PL" sz="2400" b="1" dirty="0">
              <a:solidFill>
                <a:srgbClr val="FFC000"/>
              </a:solidFill>
            </a:rPr>
            <a:t> na zgłoszenie</a:t>
          </a:r>
        </a:p>
        <a:p>
          <a:r>
            <a:rPr lang="pl-PL" sz="2400" b="1" dirty="0"/>
            <a:t> ( ust.3 )</a:t>
          </a:r>
        </a:p>
      </dgm:t>
    </dgm:pt>
    <dgm:pt modelId="{A7769A45-4161-49EC-A0FB-408F47662AFD}" type="parTrans" cxnId="{5B651FE2-23E0-4A18-9FC6-64B20E4E3BA4}">
      <dgm:prSet/>
      <dgm:spPr/>
      <dgm:t>
        <a:bodyPr/>
        <a:lstStyle/>
        <a:p>
          <a:endParaRPr lang="pl-PL"/>
        </a:p>
      </dgm:t>
    </dgm:pt>
    <dgm:pt modelId="{AD8B6E8F-4FF7-43DF-BD17-429C4793C904}" type="sibTrans" cxnId="{5B651FE2-23E0-4A18-9FC6-64B20E4E3BA4}">
      <dgm:prSet/>
      <dgm:spPr/>
      <dgm:t>
        <a:bodyPr/>
        <a:lstStyle/>
        <a:p>
          <a:endParaRPr lang="pl-PL"/>
        </a:p>
      </dgm:t>
    </dgm:pt>
    <dgm:pt modelId="{D34AEBFB-E242-4803-8400-D95815B64637}">
      <dgm:prSet phldrT="[Tekst]" custT="1"/>
      <dgm:spPr/>
      <dgm:t>
        <a:bodyPr/>
        <a:lstStyle/>
        <a:p>
          <a:r>
            <a:rPr lang="pl-PL" sz="2400" b="1" dirty="0">
              <a:solidFill>
                <a:srgbClr val="00B0F0"/>
              </a:solidFill>
            </a:rPr>
            <a:t>inne roboty budowlane</a:t>
          </a:r>
        </a:p>
        <a:p>
          <a:endParaRPr lang="pl-PL" sz="2400" b="1" dirty="0"/>
        </a:p>
        <a:p>
          <a:r>
            <a:rPr lang="pl-PL" sz="2400" b="1" dirty="0">
              <a:solidFill>
                <a:schemeClr val="accent2">
                  <a:lumMod val="40000"/>
                  <a:lumOff val="60000"/>
                </a:schemeClr>
              </a:solidFill>
            </a:rPr>
            <a:t>bez zgłoszenia</a:t>
          </a:r>
        </a:p>
        <a:p>
          <a:r>
            <a:rPr lang="pl-PL" sz="2400" b="1" dirty="0"/>
            <a:t>(ust. 4 )</a:t>
          </a:r>
        </a:p>
      </dgm:t>
    </dgm:pt>
    <dgm:pt modelId="{8D5D2BEC-67DB-4786-B322-456A9B660792}" type="sibTrans" cxnId="{727C6D30-4C47-49F0-BC37-7B58ACF7BFAA}">
      <dgm:prSet/>
      <dgm:spPr/>
      <dgm:t>
        <a:bodyPr/>
        <a:lstStyle/>
        <a:p>
          <a:endParaRPr lang="pl-PL"/>
        </a:p>
      </dgm:t>
    </dgm:pt>
    <dgm:pt modelId="{074CE2DC-3382-446D-B9B2-5AB204EEC928}" type="parTrans" cxnId="{727C6D30-4C47-49F0-BC37-7B58ACF7BFAA}">
      <dgm:prSet/>
      <dgm:spPr/>
      <dgm:t>
        <a:bodyPr/>
        <a:lstStyle/>
        <a:p>
          <a:endParaRPr lang="pl-PL"/>
        </a:p>
      </dgm:t>
    </dgm:pt>
    <dgm:pt modelId="{3FFE0F55-6C92-4BB3-AF54-30E5DD5D95BE}" type="pres">
      <dgm:prSet presAssocID="{185837FE-E858-41EB-93B6-0A30C9F3D772}" presName="diagram" presStyleCnt="0">
        <dgm:presLayoutVars>
          <dgm:dir/>
          <dgm:resizeHandles val="exact"/>
        </dgm:presLayoutVars>
      </dgm:prSet>
      <dgm:spPr/>
    </dgm:pt>
    <dgm:pt modelId="{5BE9EB4D-DE48-41E5-ABEF-531D8A7B608F}" type="pres">
      <dgm:prSet presAssocID="{BD1A1D10-D4C4-43EE-AB7A-4FDA7277E1A5}" presName="node" presStyleLbl="node1" presStyleIdx="0" presStyleCnt="2" custScaleX="113400" custLinFactNeighborY="2429">
        <dgm:presLayoutVars>
          <dgm:bulletEnabled val="1"/>
        </dgm:presLayoutVars>
      </dgm:prSet>
      <dgm:spPr/>
    </dgm:pt>
    <dgm:pt modelId="{F55B8F4B-3044-4F70-9735-26C443D7E0FA}" type="pres">
      <dgm:prSet presAssocID="{AD8B6E8F-4FF7-43DF-BD17-429C4793C904}" presName="sibTrans" presStyleCnt="0"/>
      <dgm:spPr/>
    </dgm:pt>
    <dgm:pt modelId="{5E5A559C-C261-4751-9DE1-9E68FA79B29A}" type="pres">
      <dgm:prSet presAssocID="{D34AEBFB-E242-4803-8400-D95815B64637}" presName="node" presStyleLbl="node1" presStyleIdx="1" presStyleCnt="2" custScaleX="113525">
        <dgm:presLayoutVars>
          <dgm:bulletEnabled val="1"/>
        </dgm:presLayoutVars>
      </dgm:prSet>
      <dgm:spPr/>
    </dgm:pt>
  </dgm:ptLst>
  <dgm:cxnLst>
    <dgm:cxn modelId="{7F65F315-D169-4613-9FA7-FDBBC4D6B1E6}" type="presOf" srcId="{D34AEBFB-E242-4803-8400-D95815B64637}" destId="{5E5A559C-C261-4751-9DE1-9E68FA79B29A}" srcOrd="0" destOrd="0" presId="urn:microsoft.com/office/officeart/2005/8/layout/default"/>
    <dgm:cxn modelId="{727C6D30-4C47-49F0-BC37-7B58ACF7BFAA}" srcId="{185837FE-E858-41EB-93B6-0A30C9F3D772}" destId="{D34AEBFB-E242-4803-8400-D95815B64637}" srcOrd="1" destOrd="0" parTransId="{074CE2DC-3382-446D-B9B2-5AB204EEC928}" sibTransId="{8D5D2BEC-67DB-4786-B322-456A9B660792}"/>
    <dgm:cxn modelId="{5628A480-3EBC-4B78-94E4-A435E9D62B66}" type="presOf" srcId="{185837FE-E858-41EB-93B6-0A30C9F3D772}" destId="{3FFE0F55-6C92-4BB3-AF54-30E5DD5D95BE}" srcOrd="0" destOrd="0" presId="urn:microsoft.com/office/officeart/2005/8/layout/default"/>
    <dgm:cxn modelId="{251D6CB5-7782-4E51-916F-C10DD9F9FDB9}" type="presOf" srcId="{BD1A1D10-D4C4-43EE-AB7A-4FDA7277E1A5}" destId="{5BE9EB4D-DE48-41E5-ABEF-531D8A7B608F}" srcOrd="0" destOrd="0" presId="urn:microsoft.com/office/officeart/2005/8/layout/default"/>
    <dgm:cxn modelId="{5B651FE2-23E0-4A18-9FC6-64B20E4E3BA4}" srcId="{185837FE-E858-41EB-93B6-0A30C9F3D772}" destId="{BD1A1D10-D4C4-43EE-AB7A-4FDA7277E1A5}" srcOrd="0" destOrd="0" parTransId="{A7769A45-4161-49EC-A0FB-408F47662AFD}" sibTransId="{AD8B6E8F-4FF7-43DF-BD17-429C4793C904}"/>
    <dgm:cxn modelId="{C12D4DF2-36C7-4F58-8996-952BBC98F1D3}" type="presParOf" srcId="{3FFE0F55-6C92-4BB3-AF54-30E5DD5D95BE}" destId="{5BE9EB4D-DE48-41E5-ABEF-531D8A7B608F}" srcOrd="0" destOrd="0" presId="urn:microsoft.com/office/officeart/2005/8/layout/default"/>
    <dgm:cxn modelId="{68E7E8FA-8CF7-4A96-9181-D26C9FA37AD9}" type="presParOf" srcId="{3FFE0F55-6C92-4BB3-AF54-30E5DD5D95BE}" destId="{F55B8F4B-3044-4F70-9735-26C443D7E0FA}" srcOrd="1" destOrd="0" presId="urn:microsoft.com/office/officeart/2005/8/layout/default"/>
    <dgm:cxn modelId="{88235C55-EB7A-44FD-A8D0-639552D97EE4}" type="presParOf" srcId="{3FFE0F55-6C92-4BB3-AF54-30E5DD5D95BE}" destId="{5E5A559C-C261-4751-9DE1-9E68FA79B29A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9C9AD4-7E22-47EF-BA13-727F023367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B77A47F-4981-4B33-8D5F-D9F0787F0AC1}">
      <dgm:prSet phldrT="[Tekst]" custT="1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pPr algn="ctr"/>
          <a:r>
            <a:rPr lang="pl-PL" sz="3200" b="1" dirty="0">
              <a:solidFill>
                <a:schemeClr val="tx1"/>
              </a:solidFill>
            </a:rPr>
            <a:t>Projekt budowlany</a:t>
          </a:r>
        </a:p>
      </dgm:t>
    </dgm:pt>
    <dgm:pt modelId="{89BC62CC-B949-40F7-9D5D-744BA69F7F44}" type="parTrans" cxnId="{DE41D82F-79F2-4D77-A824-817F53FBA130}">
      <dgm:prSet/>
      <dgm:spPr/>
      <dgm:t>
        <a:bodyPr/>
        <a:lstStyle/>
        <a:p>
          <a:endParaRPr lang="pl-PL"/>
        </a:p>
      </dgm:t>
    </dgm:pt>
    <dgm:pt modelId="{5EE36FD3-4B9A-4DAB-A9D2-CEF46C666BAB}" type="sibTrans" cxnId="{DE41D82F-79F2-4D77-A824-817F53FBA130}">
      <dgm:prSet/>
      <dgm:spPr/>
      <dgm:t>
        <a:bodyPr/>
        <a:lstStyle/>
        <a:p>
          <a:endParaRPr lang="pl-PL"/>
        </a:p>
      </dgm:t>
    </dgm:pt>
    <dgm:pt modelId="{41C46C2C-F1F4-42A8-963A-C6BB1593A086}" type="pres">
      <dgm:prSet presAssocID="{1A9C9AD4-7E22-47EF-BA13-727F0233676A}" presName="linear" presStyleCnt="0">
        <dgm:presLayoutVars>
          <dgm:animLvl val="lvl"/>
          <dgm:resizeHandles val="exact"/>
        </dgm:presLayoutVars>
      </dgm:prSet>
      <dgm:spPr/>
    </dgm:pt>
    <dgm:pt modelId="{EB6B41FB-FFE7-4D2F-A258-25CCADFB6922}" type="pres">
      <dgm:prSet presAssocID="{2B77A47F-4981-4B33-8D5F-D9F0787F0AC1}" presName="parentText" presStyleLbl="node1" presStyleIdx="0" presStyleCnt="1" custScaleY="148910" custLinFactNeighborX="-28" custLinFactNeighborY="-7150">
        <dgm:presLayoutVars>
          <dgm:chMax val="0"/>
          <dgm:bulletEnabled val="1"/>
        </dgm:presLayoutVars>
      </dgm:prSet>
      <dgm:spPr/>
    </dgm:pt>
  </dgm:ptLst>
  <dgm:cxnLst>
    <dgm:cxn modelId="{345AF918-0E20-486B-9145-AC4A3073E377}" type="presOf" srcId="{2B77A47F-4981-4B33-8D5F-D9F0787F0AC1}" destId="{EB6B41FB-FFE7-4D2F-A258-25CCADFB6922}" srcOrd="0" destOrd="0" presId="urn:microsoft.com/office/officeart/2005/8/layout/vList2"/>
    <dgm:cxn modelId="{7682E31C-6817-4F5C-8D41-26D5F02528AA}" type="presOf" srcId="{1A9C9AD4-7E22-47EF-BA13-727F0233676A}" destId="{41C46C2C-F1F4-42A8-963A-C6BB1593A086}" srcOrd="0" destOrd="0" presId="urn:microsoft.com/office/officeart/2005/8/layout/vList2"/>
    <dgm:cxn modelId="{DE41D82F-79F2-4D77-A824-817F53FBA130}" srcId="{1A9C9AD4-7E22-47EF-BA13-727F0233676A}" destId="{2B77A47F-4981-4B33-8D5F-D9F0787F0AC1}" srcOrd="0" destOrd="0" parTransId="{89BC62CC-B949-40F7-9D5D-744BA69F7F44}" sibTransId="{5EE36FD3-4B9A-4DAB-A9D2-CEF46C666BAB}"/>
    <dgm:cxn modelId="{E3FF6E06-4813-439D-9292-17F2FFDF980C}" type="presParOf" srcId="{41C46C2C-F1F4-42A8-963A-C6BB1593A086}" destId="{EB6B41FB-FFE7-4D2F-A258-25CCADFB69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9C9AD4-7E22-47EF-BA13-727F023367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B77A47F-4981-4B33-8D5F-D9F0787F0AC1}">
      <dgm:prSet phldrT="[Tekst]" custT="1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pPr algn="ctr"/>
          <a:r>
            <a:rPr lang="pl-PL" sz="3200" b="1" dirty="0">
              <a:solidFill>
                <a:schemeClr val="tx1"/>
              </a:solidFill>
            </a:rPr>
            <a:t>Projekt zagospodarowania działki lub terenu</a:t>
          </a:r>
        </a:p>
        <a:p>
          <a:pPr algn="ctr"/>
          <a:r>
            <a:rPr lang="pl-PL" sz="2400" b="1" dirty="0">
              <a:solidFill>
                <a:schemeClr val="tx1"/>
              </a:solidFill>
            </a:rPr>
            <a:t>sporządzony na aktualnej mapie do celów projektowych</a:t>
          </a:r>
        </a:p>
      </dgm:t>
    </dgm:pt>
    <dgm:pt modelId="{89BC62CC-B949-40F7-9D5D-744BA69F7F44}" type="parTrans" cxnId="{DE41D82F-79F2-4D77-A824-817F53FBA130}">
      <dgm:prSet/>
      <dgm:spPr/>
      <dgm:t>
        <a:bodyPr/>
        <a:lstStyle/>
        <a:p>
          <a:endParaRPr lang="pl-PL"/>
        </a:p>
      </dgm:t>
    </dgm:pt>
    <dgm:pt modelId="{5EE36FD3-4B9A-4DAB-A9D2-CEF46C666BAB}" type="sibTrans" cxnId="{DE41D82F-79F2-4D77-A824-817F53FBA130}">
      <dgm:prSet/>
      <dgm:spPr/>
      <dgm:t>
        <a:bodyPr/>
        <a:lstStyle/>
        <a:p>
          <a:endParaRPr lang="pl-PL"/>
        </a:p>
      </dgm:t>
    </dgm:pt>
    <dgm:pt modelId="{1BA3A172-0DC4-47A2-9F5D-25CFF6856EE9}">
      <dgm:prSet phldrT="[Tekst]" custT="1"/>
      <dgm:spPr/>
      <dgm:t>
        <a:bodyPr/>
        <a:lstStyle/>
        <a:p>
          <a:pPr algn="just"/>
          <a:r>
            <a:rPr lang="pl-PL" sz="2000" b="1" dirty="0">
              <a:solidFill>
                <a:schemeClr val="bg1"/>
              </a:solidFill>
            </a:rPr>
            <a:t>Określenie granic działki lub terenu,</a:t>
          </a:r>
        </a:p>
      </dgm:t>
    </dgm:pt>
    <dgm:pt modelId="{53E4F465-4809-4177-A9A7-B980A057FFE3}" type="parTrans" cxnId="{B8083A13-4154-4058-8D38-C6E8EE9C353A}">
      <dgm:prSet/>
      <dgm:spPr/>
      <dgm:t>
        <a:bodyPr/>
        <a:lstStyle/>
        <a:p>
          <a:endParaRPr lang="pl-PL"/>
        </a:p>
      </dgm:t>
    </dgm:pt>
    <dgm:pt modelId="{5FE14D81-DF18-4EBF-BF7E-52B13C81C572}" type="sibTrans" cxnId="{B8083A13-4154-4058-8D38-C6E8EE9C353A}">
      <dgm:prSet/>
      <dgm:spPr/>
      <dgm:t>
        <a:bodyPr/>
        <a:lstStyle/>
        <a:p>
          <a:endParaRPr lang="pl-PL"/>
        </a:p>
      </dgm:t>
    </dgm:pt>
    <dgm:pt modelId="{59124681-5FB1-43BA-B964-AFDA7B10F60A}">
      <dgm:prSet phldrT="[Tekst]" custT="1"/>
      <dgm:spPr/>
      <dgm:t>
        <a:bodyPr/>
        <a:lstStyle/>
        <a:p>
          <a:pPr algn="just"/>
          <a:r>
            <a:rPr lang="pl-PL" sz="2000" b="1" dirty="0">
              <a:solidFill>
                <a:schemeClr val="bg1"/>
              </a:solidFill>
            </a:rPr>
            <a:t>Usytuowanie, obrys i układy istniejących i projektowanych obiektów budowlanych, w tym sieci uzbrojenia terenu, oraz urządzeń budowlanych sytuowanych poza obiektem budowlanym,</a:t>
          </a:r>
        </a:p>
      </dgm:t>
    </dgm:pt>
    <dgm:pt modelId="{9CE96C88-107B-4D0E-B658-97EE3E6FB936}" type="parTrans" cxnId="{1E3F65F3-8568-4970-8AAD-D76EE7CD48CA}">
      <dgm:prSet/>
      <dgm:spPr/>
      <dgm:t>
        <a:bodyPr/>
        <a:lstStyle/>
        <a:p>
          <a:endParaRPr lang="pl-PL"/>
        </a:p>
      </dgm:t>
    </dgm:pt>
    <dgm:pt modelId="{1589BF5E-0722-41DF-AB52-A5AA070FF237}" type="sibTrans" cxnId="{1E3F65F3-8568-4970-8AAD-D76EE7CD48CA}">
      <dgm:prSet/>
      <dgm:spPr/>
      <dgm:t>
        <a:bodyPr/>
        <a:lstStyle/>
        <a:p>
          <a:endParaRPr lang="pl-PL"/>
        </a:p>
      </dgm:t>
    </dgm:pt>
    <dgm:pt modelId="{1FB32BD3-23E1-457A-9589-CB13166DE5D3}">
      <dgm:prSet phldrT="[Tekst]" custT="1"/>
      <dgm:spPr/>
      <dgm:t>
        <a:bodyPr/>
        <a:lstStyle/>
        <a:p>
          <a:pPr algn="just"/>
          <a:r>
            <a:rPr lang="pl-PL" sz="2000" b="1" dirty="0">
              <a:solidFill>
                <a:schemeClr val="bg1"/>
              </a:solidFill>
            </a:rPr>
            <a:t>Sposób odprowadzania lub oczyszczania ścieków,</a:t>
          </a:r>
        </a:p>
      </dgm:t>
    </dgm:pt>
    <dgm:pt modelId="{DC96E94D-6F2F-4F1F-9A60-3617227613D1}" type="parTrans" cxnId="{29BC6076-3175-460C-B640-DEACA693F4C1}">
      <dgm:prSet/>
      <dgm:spPr/>
      <dgm:t>
        <a:bodyPr/>
        <a:lstStyle/>
        <a:p>
          <a:endParaRPr lang="pl-PL"/>
        </a:p>
      </dgm:t>
    </dgm:pt>
    <dgm:pt modelId="{67AC43F7-EED4-4252-A596-A3944C36CDC4}" type="sibTrans" cxnId="{29BC6076-3175-460C-B640-DEACA693F4C1}">
      <dgm:prSet/>
      <dgm:spPr/>
      <dgm:t>
        <a:bodyPr/>
        <a:lstStyle/>
        <a:p>
          <a:endParaRPr lang="pl-PL"/>
        </a:p>
      </dgm:t>
    </dgm:pt>
    <dgm:pt modelId="{DE489D02-0545-4D48-84B3-20563F0F0914}">
      <dgm:prSet phldrT="[Tekst]" custT="1"/>
      <dgm:spPr/>
      <dgm:t>
        <a:bodyPr/>
        <a:lstStyle/>
        <a:p>
          <a:pPr algn="just"/>
          <a:r>
            <a:rPr lang="pl-PL" sz="2000" b="1" dirty="0">
              <a:solidFill>
                <a:schemeClr val="bg1"/>
              </a:solidFill>
            </a:rPr>
            <a:t>Układ komunikacyjny i układ zieleni, ze wskazaniem charakterystycznych elementów, wymiarów, rzędnych i wzajemnych odległości obiektów, w nawiązaniu do istniejącej i projektowanej zabudowy terenów sąsiednich</a:t>
          </a:r>
        </a:p>
      </dgm:t>
    </dgm:pt>
    <dgm:pt modelId="{5A6FF8EE-6B1C-40E8-B952-7EE115E0D7CF}" type="parTrans" cxnId="{06C8D771-2224-40BF-B85F-C70C6782D43B}">
      <dgm:prSet/>
      <dgm:spPr/>
      <dgm:t>
        <a:bodyPr/>
        <a:lstStyle/>
        <a:p>
          <a:endParaRPr lang="pl-PL"/>
        </a:p>
      </dgm:t>
    </dgm:pt>
    <dgm:pt modelId="{10EE70F4-5BD7-420D-BEF6-879074C44912}" type="sibTrans" cxnId="{06C8D771-2224-40BF-B85F-C70C6782D43B}">
      <dgm:prSet/>
      <dgm:spPr/>
      <dgm:t>
        <a:bodyPr/>
        <a:lstStyle/>
        <a:p>
          <a:endParaRPr lang="pl-PL"/>
        </a:p>
      </dgm:t>
    </dgm:pt>
    <dgm:pt modelId="{21658C34-E810-42C0-B854-94B021F72245}">
      <dgm:prSet phldrT="[Tekst]" custT="1"/>
      <dgm:spPr/>
      <dgm:t>
        <a:bodyPr/>
        <a:lstStyle/>
        <a:p>
          <a:pPr algn="just"/>
          <a:r>
            <a:rPr lang="pl-PL" sz="2000" b="1" dirty="0">
              <a:solidFill>
                <a:schemeClr val="bg1"/>
              </a:solidFill>
            </a:rPr>
            <a:t>Informację o obszarze oddziaływania obiektu</a:t>
          </a:r>
        </a:p>
      </dgm:t>
    </dgm:pt>
    <dgm:pt modelId="{B6A860C6-EAB5-47F9-8AD5-702D2E84DB23}" type="parTrans" cxnId="{2A869814-2FD2-4638-BC60-07B95BF874D0}">
      <dgm:prSet/>
      <dgm:spPr/>
      <dgm:t>
        <a:bodyPr/>
        <a:lstStyle/>
        <a:p>
          <a:endParaRPr lang="pl-PL"/>
        </a:p>
      </dgm:t>
    </dgm:pt>
    <dgm:pt modelId="{975FD224-A88F-45E7-B0E4-B690062F013D}" type="sibTrans" cxnId="{2A869814-2FD2-4638-BC60-07B95BF874D0}">
      <dgm:prSet/>
      <dgm:spPr/>
      <dgm:t>
        <a:bodyPr/>
        <a:lstStyle/>
        <a:p>
          <a:endParaRPr lang="pl-PL"/>
        </a:p>
      </dgm:t>
    </dgm:pt>
    <dgm:pt modelId="{41C46C2C-F1F4-42A8-963A-C6BB1593A086}" type="pres">
      <dgm:prSet presAssocID="{1A9C9AD4-7E22-47EF-BA13-727F0233676A}" presName="linear" presStyleCnt="0">
        <dgm:presLayoutVars>
          <dgm:animLvl val="lvl"/>
          <dgm:resizeHandles val="exact"/>
        </dgm:presLayoutVars>
      </dgm:prSet>
      <dgm:spPr/>
    </dgm:pt>
    <dgm:pt modelId="{EB6B41FB-FFE7-4D2F-A258-25CCADFB6922}" type="pres">
      <dgm:prSet presAssocID="{2B77A47F-4981-4B33-8D5F-D9F0787F0AC1}" presName="parentText" presStyleLbl="node1" presStyleIdx="0" presStyleCnt="1" custScaleX="98756" custScaleY="124183" custLinFactNeighborX="-28" custLinFactNeighborY="-7150">
        <dgm:presLayoutVars>
          <dgm:chMax val="0"/>
          <dgm:bulletEnabled val="1"/>
        </dgm:presLayoutVars>
      </dgm:prSet>
      <dgm:spPr/>
    </dgm:pt>
    <dgm:pt modelId="{883B44A4-9DA9-4AF5-A89D-8B8978392531}" type="pres">
      <dgm:prSet presAssocID="{2B77A47F-4981-4B33-8D5F-D9F0787F0AC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EE4C60F-AC1D-4884-B915-A65643500750}" type="presOf" srcId="{1FB32BD3-23E1-457A-9589-CB13166DE5D3}" destId="{883B44A4-9DA9-4AF5-A89D-8B8978392531}" srcOrd="0" destOrd="2" presId="urn:microsoft.com/office/officeart/2005/8/layout/vList2"/>
    <dgm:cxn modelId="{B8083A13-4154-4058-8D38-C6E8EE9C353A}" srcId="{2B77A47F-4981-4B33-8D5F-D9F0787F0AC1}" destId="{1BA3A172-0DC4-47A2-9F5D-25CFF6856EE9}" srcOrd="0" destOrd="0" parTransId="{53E4F465-4809-4177-A9A7-B980A057FFE3}" sibTransId="{5FE14D81-DF18-4EBF-BF7E-52B13C81C572}"/>
    <dgm:cxn modelId="{2A869814-2FD2-4638-BC60-07B95BF874D0}" srcId="{2B77A47F-4981-4B33-8D5F-D9F0787F0AC1}" destId="{21658C34-E810-42C0-B854-94B021F72245}" srcOrd="4" destOrd="0" parTransId="{B6A860C6-EAB5-47F9-8AD5-702D2E84DB23}" sibTransId="{975FD224-A88F-45E7-B0E4-B690062F013D}"/>
    <dgm:cxn modelId="{345AF918-0E20-486B-9145-AC4A3073E377}" type="presOf" srcId="{2B77A47F-4981-4B33-8D5F-D9F0787F0AC1}" destId="{EB6B41FB-FFE7-4D2F-A258-25CCADFB6922}" srcOrd="0" destOrd="0" presId="urn:microsoft.com/office/officeart/2005/8/layout/vList2"/>
    <dgm:cxn modelId="{7682E31C-6817-4F5C-8D41-26D5F02528AA}" type="presOf" srcId="{1A9C9AD4-7E22-47EF-BA13-727F0233676A}" destId="{41C46C2C-F1F4-42A8-963A-C6BB1593A086}" srcOrd="0" destOrd="0" presId="urn:microsoft.com/office/officeart/2005/8/layout/vList2"/>
    <dgm:cxn modelId="{DE41D82F-79F2-4D77-A824-817F53FBA130}" srcId="{1A9C9AD4-7E22-47EF-BA13-727F0233676A}" destId="{2B77A47F-4981-4B33-8D5F-D9F0787F0AC1}" srcOrd="0" destOrd="0" parTransId="{89BC62CC-B949-40F7-9D5D-744BA69F7F44}" sibTransId="{5EE36FD3-4B9A-4DAB-A9D2-CEF46C666BAB}"/>
    <dgm:cxn modelId="{2222C368-5AB1-4A24-B131-5FCA79CEB680}" type="presOf" srcId="{1BA3A172-0DC4-47A2-9F5D-25CFF6856EE9}" destId="{883B44A4-9DA9-4AF5-A89D-8B8978392531}" srcOrd="0" destOrd="0" presId="urn:microsoft.com/office/officeart/2005/8/layout/vList2"/>
    <dgm:cxn modelId="{06C8D771-2224-40BF-B85F-C70C6782D43B}" srcId="{2B77A47F-4981-4B33-8D5F-D9F0787F0AC1}" destId="{DE489D02-0545-4D48-84B3-20563F0F0914}" srcOrd="3" destOrd="0" parTransId="{5A6FF8EE-6B1C-40E8-B952-7EE115E0D7CF}" sibTransId="{10EE70F4-5BD7-420D-BEF6-879074C44912}"/>
    <dgm:cxn modelId="{29BC6076-3175-460C-B640-DEACA693F4C1}" srcId="{2B77A47F-4981-4B33-8D5F-D9F0787F0AC1}" destId="{1FB32BD3-23E1-457A-9589-CB13166DE5D3}" srcOrd="2" destOrd="0" parTransId="{DC96E94D-6F2F-4F1F-9A60-3617227613D1}" sibTransId="{67AC43F7-EED4-4252-A596-A3944C36CDC4}"/>
    <dgm:cxn modelId="{5297B88B-47F2-40BA-9FF7-188940104EE0}" type="presOf" srcId="{21658C34-E810-42C0-B854-94B021F72245}" destId="{883B44A4-9DA9-4AF5-A89D-8B8978392531}" srcOrd="0" destOrd="4" presId="urn:microsoft.com/office/officeart/2005/8/layout/vList2"/>
    <dgm:cxn modelId="{E71E428C-5C94-466C-8570-1892123F6D6A}" type="presOf" srcId="{59124681-5FB1-43BA-B964-AFDA7B10F60A}" destId="{883B44A4-9DA9-4AF5-A89D-8B8978392531}" srcOrd="0" destOrd="1" presId="urn:microsoft.com/office/officeart/2005/8/layout/vList2"/>
    <dgm:cxn modelId="{C30340B9-AAC6-4D50-9ED9-19A6BC0CE9B0}" type="presOf" srcId="{DE489D02-0545-4D48-84B3-20563F0F0914}" destId="{883B44A4-9DA9-4AF5-A89D-8B8978392531}" srcOrd="0" destOrd="3" presId="urn:microsoft.com/office/officeart/2005/8/layout/vList2"/>
    <dgm:cxn modelId="{1E3F65F3-8568-4970-8AAD-D76EE7CD48CA}" srcId="{2B77A47F-4981-4B33-8D5F-D9F0787F0AC1}" destId="{59124681-5FB1-43BA-B964-AFDA7B10F60A}" srcOrd="1" destOrd="0" parTransId="{9CE96C88-107B-4D0E-B658-97EE3E6FB936}" sibTransId="{1589BF5E-0722-41DF-AB52-A5AA070FF237}"/>
    <dgm:cxn modelId="{E3FF6E06-4813-439D-9292-17F2FFDF980C}" type="presParOf" srcId="{41C46C2C-F1F4-42A8-963A-C6BB1593A086}" destId="{EB6B41FB-FFE7-4D2F-A258-25CCADFB6922}" srcOrd="0" destOrd="0" presId="urn:microsoft.com/office/officeart/2005/8/layout/vList2"/>
    <dgm:cxn modelId="{99F54701-CED1-4183-8084-936B35C91704}" type="presParOf" srcId="{41C46C2C-F1F4-42A8-963A-C6BB1593A086}" destId="{883B44A4-9DA9-4AF5-A89D-8B897839253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A9C9AD4-7E22-47EF-BA13-727F023367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B77A47F-4981-4B33-8D5F-D9F0787F0AC1}">
      <dgm:prSet phldrT="[Tekst]" custT="1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pPr algn="ctr"/>
          <a:r>
            <a:rPr lang="pl-PL" sz="3200" b="1" dirty="0">
              <a:solidFill>
                <a:schemeClr val="tx1"/>
              </a:solidFill>
            </a:rPr>
            <a:t>Projekt architektoniczno-budowlany</a:t>
          </a:r>
          <a:endParaRPr lang="pl-PL" sz="2400" b="1" dirty="0">
            <a:solidFill>
              <a:schemeClr val="tx1"/>
            </a:solidFill>
          </a:endParaRPr>
        </a:p>
      </dgm:t>
    </dgm:pt>
    <dgm:pt modelId="{89BC62CC-B949-40F7-9D5D-744BA69F7F44}" type="parTrans" cxnId="{DE41D82F-79F2-4D77-A824-817F53FBA130}">
      <dgm:prSet/>
      <dgm:spPr/>
      <dgm:t>
        <a:bodyPr/>
        <a:lstStyle/>
        <a:p>
          <a:endParaRPr lang="pl-PL"/>
        </a:p>
      </dgm:t>
    </dgm:pt>
    <dgm:pt modelId="{5EE36FD3-4B9A-4DAB-A9D2-CEF46C666BAB}" type="sibTrans" cxnId="{DE41D82F-79F2-4D77-A824-817F53FBA130}">
      <dgm:prSet/>
      <dgm:spPr/>
      <dgm:t>
        <a:bodyPr/>
        <a:lstStyle/>
        <a:p>
          <a:endParaRPr lang="pl-PL"/>
        </a:p>
      </dgm:t>
    </dgm:pt>
    <dgm:pt modelId="{1BA3A172-0DC4-47A2-9F5D-25CFF6856EE9}">
      <dgm:prSet phldrT="[Tekst]" custT="1"/>
      <dgm:spPr/>
      <dgm:t>
        <a:bodyPr/>
        <a:lstStyle/>
        <a:p>
          <a:pPr algn="just"/>
          <a:r>
            <a:rPr lang="pl-PL" sz="2000" b="1" dirty="0">
              <a:solidFill>
                <a:schemeClr val="bg1"/>
              </a:solidFill>
            </a:rPr>
            <a:t>Układ przestrzenny oraz formę architektoniczną istniejących i projektowanych obiektów budowlanych</a:t>
          </a:r>
        </a:p>
      </dgm:t>
    </dgm:pt>
    <dgm:pt modelId="{53E4F465-4809-4177-A9A7-B980A057FFE3}" type="parTrans" cxnId="{B8083A13-4154-4058-8D38-C6E8EE9C353A}">
      <dgm:prSet/>
      <dgm:spPr/>
      <dgm:t>
        <a:bodyPr/>
        <a:lstStyle/>
        <a:p>
          <a:endParaRPr lang="pl-PL"/>
        </a:p>
      </dgm:t>
    </dgm:pt>
    <dgm:pt modelId="{5FE14D81-DF18-4EBF-BF7E-52B13C81C572}" type="sibTrans" cxnId="{B8083A13-4154-4058-8D38-C6E8EE9C353A}">
      <dgm:prSet/>
      <dgm:spPr/>
      <dgm:t>
        <a:bodyPr/>
        <a:lstStyle/>
        <a:p>
          <a:endParaRPr lang="pl-PL"/>
        </a:p>
      </dgm:t>
    </dgm:pt>
    <dgm:pt modelId="{2056836F-5D8D-403C-871E-29BC8A0F8A2D}">
      <dgm:prSet phldrT="[Tekst]" custT="1"/>
      <dgm:spPr/>
      <dgm:t>
        <a:bodyPr/>
        <a:lstStyle/>
        <a:p>
          <a:pPr algn="just"/>
          <a:r>
            <a:rPr lang="pl-PL" sz="2000" b="1" dirty="0">
              <a:solidFill>
                <a:schemeClr val="bg1"/>
              </a:solidFill>
            </a:rPr>
            <a:t>Zamierzony sposób użytkowania obiektów budowlanych, w tym liczbę projektowanych do wydzielenia lokali, z wyszczególnieniem lokali mieszkalnych</a:t>
          </a:r>
        </a:p>
      </dgm:t>
    </dgm:pt>
    <dgm:pt modelId="{EB32B5D9-4B30-4335-87A6-96CCF8965DDD}" type="parTrans" cxnId="{B0242411-6112-4F18-B9F5-8B146B0CE6F9}">
      <dgm:prSet/>
      <dgm:spPr/>
      <dgm:t>
        <a:bodyPr/>
        <a:lstStyle/>
        <a:p>
          <a:endParaRPr lang="pl-PL"/>
        </a:p>
      </dgm:t>
    </dgm:pt>
    <dgm:pt modelId="{362482DE-D3CD-45D2-9261-9619D52C9BAA}" type="sibTrans" cxnId="{B0242411-6112-4F18-B9F5-8B146B0CE6F9}">
      <dgm:prSet/>
      <dgm:spPr/>
      <dgm:t>
        <a:bodyPr/>
        <a:lstStyle/>
        <a:p>
          <a:endParaRPr lang="pl-PL"/>
        </a:p>
      </dgm:t>
    </dgm:pt>
    <dgm:pt modelId="{A4FC8FEE-1A56-4B56-87FF-5D0B9264A97C}">
      <dgm:prSet phldrT="[Tekst]" custT="1"/>
      <dgm:spPr/>
      <dgm:t>
        <a:bodyPr/>
        <a:lstStyle/>
        <a:p>
          <a:pPr algn="just"/>
          <a:r>
            <a:rPr lang="pl-PL" sz="2000" b="1" dirty="0">
              <a:solidFill>
                <a:schemeClr val="bg1"/>
              </a:solidFill>
            </a:rPr>
            <a:t>Opinię geotechniczną oraz informację o sposobie posadowienia obiektu budowlanego</a:t>
          </a:r>
        </a:p>
      </dgm:t>
    </dgm:pt>
    <dgm:pt modelId="{DA020B47-11AB-4505-8A01-837C7507DD77}" type="parTrans" cxnId="{E8E14CD0-BD8D-4D40-A314-A9ED367D7A1E}">
      <dgm:prSet/>
      <dgm:spPr/>
      <dgm:t>
        <a:bodyPr/>
        <a:lstStyle/>
        <a:p>
          <a:endParaRPr lang="pl-PL"/>
        </a:p>
      </dgm:t>
    </dgm:pt>
    <dgm:pt modelId="{71BB9C42-9739-4B2D-A7BB-FC0BD9336509}" type="sibTrans" cxnId="{E8E14CD0-BD8D-4D40-A314-A9ED367D7A1E}">
      <dgm:prSet/>
      <dgm:spPr/>
      <dgm:t>
        <a:bodyPr/>
        <a:lstStyle/>
        <a:p>
          <a:endParaRPr lang="pl-PL"/>
        </a:p>
      </dgm:t>
    </dgm:pt>
    <dgm:pt modelId="{3FA23FF8-C3C9-45F1-AED7-5BBF80656EB4}">
      <dgm:prSet phldrT="[Tekst]" custT="1"/>
      <dgm:spPr/>
      <dgm:t>
        <a:bodyPr/>
        <a:lstStyle/>
        <a:p>
          <a:pPr algn="just"/>
          <a:r>
            <a:rPr lang="pl-PL" sz="2000" b="1" dirty="0">
              <a:solidFill>
                <a:schemeClr val="bg1"/>
              </a:solidFill>
            </a:rPr>
            <a:t>Projektowane rozwiązania materiałowe i techniczne mające wpływ na otoczenie, w tym środowisko</a:t>
          </a:r>
        </a:p>
      </dgm:t>
    </dgm:pt>
    <dgm:pt modelId="{6919E10A-8739-4D08-B491-D68A34B26111}" type="parTrans" cxnId="{37B64865-70B5-4EA6-B2BB-D84685633425}">
      <dgm:prSet/>
      <dgm:spPr/>
      <dgm:t>
        <a:bodyPr/>
        <a:lstStyle/>
        <a:p>
          <a:endParaRPr lang="pl-PL"/>
        </a:p>
      </dgm:t>
    </dgm:pt>
    <dgm:pt modelId="{85DCD1BD-9A87-45DF-AF57-AC3D1D640735}" type="sibTrans" cxnId="{37B64865-70B5-4EA6-B2BB-D84685633425}">
      <dgm:prSet/>
      <dgm:spPr/>
      <dgm:t>
        <a:bodyPr/>
        <a:lstStyle/>
        <a:p>
          <a:endParaRPr lang="pl-PL"/>
        </a:p>
      </dgm:t>
    </dgm:pt>
    <dgm:pt modelId="{EB495301-AC8B-4DCF-A6BC-495792CE9D52}">
      <dgm:prSet phldrT="[Tekst]" custT="1"/>
      <dgm:spPr/>
      <dgm:t>
        <a:bodyPr/>
        <a:lstStyle/>
        <a:p>
          <a:pPr algn="just"/>
          <a:r>
            <a:rPr lang="pl-PL" sz="2000" b="1" dirty="0">
              <a:solidFill>
                <a:schemeClr val="bg1"/>
              </a:solidFill>
            </a:rPr>
            <a:t>Charakterystykę ekologiczną</a:t>
          </a:r>
        </a:p>
      </dgm:t>
    </dgm:pt>
    <dgm:pt modelId="{4992E7F9-255C-48B6-A159-C5228E1B8B67}" type="parTrans" cxnId="{C3E4E507-B81C-4CE0-8DA6-6E8007B457B8}">
      <dgm:prSet/>
      <dgm:spPr/>
      <dgm:t>
        <a:bodyPr/>
        <a:lstStyle/>
        <a:p>
          <a:endParaRPr lang="pl-PL"/>
        </a:p>
      </dgm:t>
    </dgm:pt>
    <dgm:pt modelId="{00D7C0A9-50DC-48E0-ABF9-F7C11C08DF47}" type="sibTrans" cxnId="{C3E4E507-B81C-4CE0-8DA6-6E8007B457B8}">
      <dgm:prSet/>
      <dgm:spPr/>
      <dgm:t>
        <a:bodyPr/>
        <a:lstStyle/>
        <a:p>
          <a:endParaRPr lang="pl-PL"/>
        </a:p>
      </dgm:t>
    </dgm:pt>
    <dgm:pt modelId="{E501FB25-99C5-4C16-9F07-5C1941D183DD}">
      <dgm:prSet phldrT="[Tekst]" custT="1"/>
      <dgm:spPr/>
      <dgm:t>
        <a:bodyPr/>
        <a:lstStyle/>
        <a:p>
          <a:pPr algn="just"/>
          <a:r>
            <a:rPr lang="pl-PL" sz="2000" b="1" dirty="0">
              <a:solidFill>
                <a:schemeClr val="bg1"/>
              </a:solidFill>
            </a:rPr>
            <a:t>Informacja o wyposażeniu technicznym budynku</a:t>
          </a:r>
        </a:p>
      </dgm:t>
    </dgm:pt>
    <dgm:pt modelId="{4811989E-D942-44E3-8007-66DD0B446ACD}" type="parTrans" cxnId="{8E92BFFF-9B31-4BEC-A0B8-0DD6439DE2D9}">
      <dgm:prSet/>
      <dgm:spPr/>
      <dgm:t>
        <a:bodyPr/>
        <a:lstStyle/>
        <a:p>
          <a:endParaRPr lang="pl-PL"/>
        </a:p>
      </dgm:t>
    </dgm:pt>
    <dgm:pt modelId="{B950B2FF-3A5B-4A6F-B7EE-52DBB1B878DD}" type="sibTrans" cxnId="{8E92BFFF-9B31-4BEC-A0B8-0DD6439DE2D9}">
      <dgm:prSet/>
      <dgm:spPr/>
      <dgm:t>
        <a:bodyPr/>
        <a:lstStyle/>
        <a:p>
          <a:endParaRPr lang="pl-PL"/>
        </a:p>
      </dgm:t>
    </dgm:pt>
    <dgm:pt modelId="{10E1D34B-06F0-4AA2-A5E4-9A3044D6FD02}">
      <dgm:prSet phldrT="[Tekst]" custT="1"/>
      <dgm:spPr/>
      <dgm:t>
        <a:bodyPr/>
        <a:lstStyle/>
        <a:p>
          <a:pPr algn="just"/>
          <a:r>
            <a:rPr lang="pl-PL" sz="2000" b="1" dirty="0">
              <a:solidFill>
                <a:schemeClr val="bg1"/>
              </a:solidFill>
            </a:rPr>
            <a:t>Opis dostępności dla osób niepełnosprawnych w tym osób starszych oraz informację o minimalnym udziale lokali mieszkalnych dla tych osób                 ( budynkach mieszkalnych wielorodzinnych</a:t>
          </a:r>
        </a:p>
      </dgm:t>
    </dgm:pt>
    <dgm:pt modelId="{07249897-8ACC-42A4-B59B-CDA4E2F2CE6C}" type="parTrans" cxnId="{81AB4D23-B1F4-4AA8-9E86-0831F8CAA15B}">
      <dgm:prSet/>
      <dgm:spPr/>
      <dgm:t>
        <a:bodyPr/>
        <a:lstStyle/>
        <a:p>
          <a:endParaRPr lang="pl-PL"/>
        </a:p>
      </dgm:t>
    </dgm:pt>
    <dgm:pt modelId="{0C8DA36B-F3DE-4E16-806B-E3FA63E03D0C}" type="sibTrans" cxnId="{81AB4D23-B1F4-4AA8-9E86-0831F8CAA15B}">
      <dgm:prSet/>
      <dgm:spPr/>
      <dgm:t>
        <a:bodyPr/>
        <a:lstStyle/>
        <a:p>
          <a:endParaRPr lang="pl-PL"/>
        </a:p>
      </dgm:t>
    </dgm:pt>
    <dgm:pt modelId="{31976FCF-AFD7-48E0-B0B7-209DB971BD74}">
      <dgm:prSet phldrT="[Tekst]" custT="1"/>
      <dgm:spPr/>
      <dgm:t>
        <a:bodyPr/>
        <a:lstStyle/>
        <a:p>
          <a:pPr algn="just"/>
          <a:endParaRPr lang="pl-PL" sz="2000" b="1" dirty="0"/>
        </a:p>
      </dgm:t>
    </dgm:pt>
    <dgm:pt modelId="{4072D6C3-F4C0-480A-85ED-3EDB5CB000CF}" type="parTrans" cxnId="{6CDB30B5-77B8-4D20-B3B4-2398D91BF00B}">
      <dgm:prSet/>
      <dgm:spPr/>
      <dgm:t>
        <a:bodyPr/>
        <a:lstStyle/>
        <a:p>
          <a:endParaRPr lang="pl-PL"/>
        </a:p>
      </dgm:t>
    </dgm:pt>
    <dgm:pt modelId="{C8C25190-78C0-42AF-B4A8-CD50B0DB890A}" type="sibTrans" cxnId="{6CDB30B5-77B8-4D20-B3B4-2398D91BF00B}">
      <dgm:prSet/>
      <dgm:spPr/>
      <dgm:t>
        <a:bodyPr/>
        <a:lstStyle/>
        <a:p>
          <a:endParaRPr lang="pl-PL"/>
        </a:p>
      </dgm:t>
    </dgm:pt>
    <dgm:pt modelId="{05CBEEAE-D8B0-4853-9A99-B32F5110509D}">
      <dgm:prSet phldrT="[Tekst]" custT="1"/>
      <dgm:spPr/>
      <dgm:t>
        <a:bodyPr/>
        <a:lstStyle/>
        <a:p>
          <a:pPr algn="just"/>
          <a:endParaRPr lang="pl-PL" sz="2000" b="1" dirty="0"/>
        </a:p>
      </dgm:t>
    </dgm:pt>
    <dgm:pt modelId="{EBBE253E-AA77-47D0-A8CC-9A0DD91DF3F0}" type="parTrans" cxnId="{DF3D3C44-935A-479B-A721-C9E4A4A606E6}">
      <dgm:prSet/>
      <dgm:spPr/>
      <dgm:t>
        <a:bodyPr/>
        <a:lstStyle/>
        <a:p>
          <a:endParaRPr lang="pl-PL"/>
        </a:p>
      </dgm:t>
    </dgm:pt>
    <dgm:pt modelId="{D6703563-176D-4CFB-8685-CDFCF25482E0}" type="sibTrans" cxnId="{DF3D3C44-935A-479B-A721-C9E4A4A606E6}">
      <dgm:prSet/>
      <dgm:spPr/>
      <dgm:t>
        <a:bodyPr/>
        <a:lstStyle/>
        <a:p>
          <a:endParaRPr lang="pl-PL"/>
        </a:p>
      </dgm:t>
    </dgm:pt>
    <dgm:pt modelId="{9FB49E87-824A-4957-871B-8B835AE4A251}">
      <dgm:prSet phldrT="[Tekst]" custT="1"/>
      <dgm:spPr/>
      <dgm:t>
        <a:bodyPr/>
        <a:lstStyle/>
        <a:p>
          <a:pPr algn="just"/>
          <a:r>
            <a:rPr lang="pl-PL" sz="2000" b="1" dirty="0">
              <a:solidFill>
                <a:schemeClr val="bg1"/>
              </a:solidFill>
            </a:rPr>
            <a:t>Postanowienie udzielające zgody na odstępstwo od WT, jeśli zostało wydane </a:t>
          </a:r>
        </a:p>
      </dgm:t>
    </dgm:pt>
    <dgm:pt modelId="{8490D9E3-1D81-4AB1-A897-BB25F042AE5B}" type="parTrans" cxnId="{1B4EB068-FC36-457C-A735-ECD3111A7AC2}">
      <dgm:prSet/>
      <dgm:spPr/>
      <dgm:t>
        <a:bodyPr/>
        <a:lstStyle/>
        <a:p>
          <a:endParaRPr lang="pl-PL"/>
        </a:p>
      </dgm:t>
    </dgm:pt>
    <dgm:pt modelId="{B9D40CAC-447D-4699-BBDC-F96A1C1CD5B6}" type="sibTrans" cxnId="{1B4EB068-FC36-457C-A735-ECD3111A7AC2}">
      <dgm:prSet/>
      <dgm:spPr/>
      <dgm:t>
        <a:bodyPr/>
        <a:lstStyle/>
        <a:p>
          <a:endParaRPr lang="pl-PL"/>
        </a:p>
      </dgm:t>
    </dgm:pt>
    <dgm:pt modelId="{41C46C2C-F1F4-42A8-963A-C6BB1593A086}" type="pres">
      <dgm:prSet presAssocID="{1A9C9AD4-7E22-47EF-BA13-727F0233676A}" presName="linear" presStyleCnt="0">
        <dgm:presLayoutVars>
          <dgm:animLvl val="lvl"/>
          <dgm:resizeHandles val="exact"/>
        </dgm:presLayoutVars>
      </dgm:prSet>
      <dgm:spPr/>
    </dgm:pt>
    <dgm:pt modelId="{EB6B41FB-FFE7-4D2F-A258-25CCADFB6922}" type="pres">
      <dgm:prSet presAssocID="{2B77A47F-4981-4B33-8D5F-D9F0787F0AC1}" presName="parentText" presStyleLbl="node1" presStyleIdx="0" presStyleCnt="1" custScaleX="98756" custScaleY="124183" custLinFactNeighborX="-28" custLinFactNeighborY="-7150">
        <dgm:presLayoutVars>
          <dgm:chMax val="0"/>
          <dgm:bulletEnabled val="1"/>
        </dgm:presLayoutVars>
      </dgm:prSet>
      <dgm:spPr/>
    </dgm:pt>
    <dgm:pt modelId="{883B44A4-9DA9-4AF5-A89D-8B8978392531}" type="pres">
      <dgm:prSet presAssocID="{2B77A47F-4981-4B33-8D5F-D9F0787F0AC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3E4E507-B81C-4CE0-8DA6-6E8007B457B8}" srcId="{2B77A47F-4981-4B33-8D5F-D9F0787F0AC1}" destId="{EB495301-AC8B-4DCF-A6BC-495792CE9D52}" srcOrd="4" destOrd="0" parTransId="{4992E7F9-255C-48B6-A159-C5228E1B8B67}" sibTransId="{00D7C0A9-50DC-48E0-ABF9-F7C11C08DF47}"/>
    <dgm:cxn modelId="{B0242411-6112-4F18-B9F5-8B146B0CE6F9}" srcId="{2B77A47F-4981-4B33-8D5F-D9F0787F0AC1}" destId="{2056836F-5D8D-403C-871E-29BC8A0F8A2D}" srcOrd="1" destOrd="0" parTransId="{EB32B5D9-4B30-4335-87A6-96CCF8965DDD}" sibTransId="{362482DE-D3CD-45D2-9261-9619D52C9BAA}"/>
    <dgm:cxn modelId="{B8083A13-4154-4058-8D38-C6E8EE9C353A}" srcId="{2B77A47F-4981-4B33-8D5F-D9F0787F0AC1}" destId="{1BA3A172-0DC4-47A2-9F5D-25CFF6856EE9}" srcOrd="0" destOrd="0" parTransId="{53E4F465-4809-4177-A9A7-B980A057FFE3}" sibTransId="{5FE14D81-DF18-4EBF-BF7E-52B13C81C572}"/>
    <dgm:cxn modelId="{345AF918-0E20-486B-9145-AC4A3073E377}" type="presOf" srcId="{2B77A47F-4981-4B33-8D5F-D9F0787F0AC1}" destId="{EB6B41FB-FFE7-4D2F-A258-25CCADFB6922}" srcOrd="0" destOrd="0" presId="urn:microsoft.com/office/officeart/2005/8/layout/vList2"/>
    <dgm:cxn modelId="{FA05CE19-3175-48FD-86E4-382221B3AD8E}" type="presOf" srcId="{EB495301-AC8B-4DCF-A6BC-495792CE9D52}" destId="{883B44A4-9DA9-4AF5-A89D-8B8978392531}" srcOrd="0" destOrd="4" presId="urn:microsoft.com/office/officeart/2005/8/layout/vList2"/>
    <dgm:cxn modelId="{7682E31C-6817-4F5C-8D41-26D5F02528AA}" type="presOf" srcId="{1A9C9AD4-7E22-47EF-BA13-727F0233676A}" destId="{41C46C2C-F1F4-42A8-963A-C6BB1593A086}" srcOrd="0" destOrd="0" presId="urn:microsoft.com/office/officeart/2005/8/layout/vList2"/>
    <dgm:cxn modelId="{81AB4D23-B1F4-4AA8-9E86-0831F8CAA15B}" srcId="{2B77A47F-4981-4B33-8D5F-D9F0787F0AC1}" destId="{10E1D34B-06F0-4AA2-A5E4-9A3044D6FD02}" srcOrd="6" destOrd="0" parTransId="{07249897-8ACC-42A4-B59B-CDA4E2F2CE6C}" sibTransId="{0C8DA36B-F3DE-4E16-806B-E3FA63E03D0C}"/>
    <dgm:cxn modelId="{DE41D82F-79F2-4D77-A824-817F53FBA130}" srcId="{1A9C9AD4-7E22-47EF-BA13-727F0233676A}" destId="{2B77A47F-4981-4B33-8D5F-D9F0787F0AC1}" srcOrd="0" destOrd="0" parTransId="{89BC62CC-B949-40F7-9D5D-744BA69F7F44}" sibTransId="{5EE36FD3-4B9A-4DAB-A9D2-CEF46C666BAB}"/>
    <dgm:cxn modelId="{DF3D3C44-935A-479B-A721-C9E4A4A606E6}" srcId="{2B77A47F-4981-4B33-8D5F-D9F0787F0AC1}" destId="{05CBEEAE-D8B0-4853-9A99-B32F5110509D}" srcOrd="8" destOrd="0" parTransId="{EBBE253E-AA77-47D0-A8CC-9A0DD91DF3F0}" sibTransId="{D6703563-176D-4CFB-8685-CDFCF25482E0}"/>
    <dgm:cxn modelId="{37B64865-70B5-4EA6-B2BB-D84685633425}" srcId="{2B77A47F-4981-4B33-8D5F-D9F0787F0AC1}" destId="{3FA23FF8-C3C9-45F1-AED7-5BBF80656EB4}" srcOrd="3" destOrd="0" parTransId="{6919E10A-8739-4D08-B491-D68A34B26111}" sibTransId="{85DCD1BD-9A87-45DF-AF57-AC3D1D640735}"/>
    <dgm:cxn modelId="{1B4EB068-FC36-457C-A735-ECD3111A7AC2}" srcId="{2B77A47F-4981-4B33-8D5F-D9F0787F0AC1}" destId="{9FB49E87-824A-4957-871B-8B835AE4A251}" srcOrd="7" destOrd="0" parTransId="{8490D9E3-1D81-4AB1-A897-BB25F042AE5B}" sibTransId="{B9D40CAC-447D-4699-BBDC-F96A1C1CD5B6}"/>
    <dgm:cxn modelId="{2222C368-5AB1-4A24-B131-5FCA79CEB680}" type="presOf" srcId="{1BA3A172-0DC4-47A2-9F5D-25CFF6856EE9}" destId="{883B44A4-9DA9-4AF5-A89D-8B8978392531}" srcOrd="0" destOrd="0" presId="urn:microsoft.com/office/officeart/2005/8/layout/vList2"/>
    <dgm:cxn modelId="{D5144EA0-6DE2-4736-9584-08B20221A163}" type="presOf" srcId="{3FA23FF8-C3C9-45F1-AED7-5BBF80656EB4}" destId="{883B44A4-9DA9-4AF5-A89D-8B8978392531}" srcOrd="0" destOrd="3" presId="urn:microsoft.com/office/officeart/2005/8/layout/vList2"/>
    <dgm:cxn modelId="{D01030A3-9031-45B7-AE66-92898CC5BE74}" type="presOf" srcId="{31976FCF-AFD7-48E0-B0B7-209DB971BD74}" destId="{883B44A4-9DA9-4AF5-A89D-8B8978392531}" srcOrd="0" destOrd="9" presId="urn:microsoft.com/office/officeart/2005/8/layout/vList2"/>
    <dgm:cxn modelId="{7A3188A4-F490-4FAF-A2F2-100F406F2C89}" type="presOf" srcId="{2056836F-5D8D-403C-871E-29BC8A0F8A2D}" destId="{883B44A4-9DA9-4AF5-A89D-8B8978392531}" srcOrd="0" destOrd="1" presId="urn:microsoft.com/office/officeart/2005/8/layout/vList2"/>
    <dgm:cxn modelId="{64BD9EB2-4F60-42CF-8B8C-28817DDC405C}" type="presOf" srcId="{10E1D34B-06F0-4AA2-A5E4-9A3044D6FD02}" destId="{883B44A4-9DA9-4AF5-A89D-8B8978392531}" srcOrd="0" destOrd="6" presId="urn:microsoft.com/office/officeart/2005/8/layout/vList2"/>
    <dgm:cxn modelId="{6CDB30B5-77B8-4D20-B3B4-2398D91BF00B}" srcId="{2B77A47F-4981-4B33-8D5F-D9F0787F0AC1}" destId="{31976FCF-AFD7-48E0-B0B7-209DB971BD74}" srcOrd="9" destOrd="0" parTransId="{4072D6C3-F4C0-480A-85ED-3EDB5CB000CF}" sibTransId="{C8C25190-78C0-42AF-B4A8-CD50B0DB890A}"/>
    <dgm:cxn modelId="{C4262DB9-A89A-47E0-A9DA-2F3F0C47A9B0}" type="presOf" srcId="{A4FC8FEE-1A56-4B56-87FF-5D0B9264A97C}" destId="{883B44A4-9DA9-4AF5-A89D-8B8978392531}" srcOrd="0" destOrd="2" presId="urn:microsoft.com/office/officeart/2005/8/layout/vList2"/>
    <dgm:cxn modelId="{567F62BB-48C4-45E2-BEFA-0D92FC8A6957}" type="presOf" srcId="{9FB49E87-824A-4957-871B-8B835AE4A251}" destId="{883B44A4-9DA9-4AF5-A89D-8B8978392531}" srcOrd="0" destOrd="7" presId="urn:microsoft.com/office/officeart/2005/8/layout/vList2"/>
    <dgm:cxn modelId="{ED2FF5C5-588F-45FE-A6A0-9BF1C324C98D}" type="presOf" srcId="{E501FB25-99C5-4C16-9F07-5C1941D183DD}" destId="{883B44A4-9DA9-4AF5-A89D-8B8978392531}" srcOrd="0" destOrd="5" presId="urn:microsoft.com/office/officeart/2005/8/layout/vList2"/>
    <dgm:cxn modelId="{E8E14CD0-BD8D-4D40-A314-A9ED367D7A1E}" srcId="{2B77A47F-4981-4B33-8D5F-D9F0787F0AC1}" destId="{A4FC8FEE-1A56-4B56-87FF-5D0B9264A97C}" srcOrd="2" destOrd="0" parTransId="{DA020B47-11AB-4505-8A01-837C7507DD77}" sibTransId="{71BB9C42-9739-4B2D-A7BB-FC0BD9336509}"/>
    <dgm:cxn modelId="{C845E6DD-8038-400B-9C5C-0394BB78B593}" type="presOf" srcId="{05CBEEAE-D8B0-4853-9A99-B32F5110509D}" destId="{883B44A4-9DA9-4AF5-A89D-8B8978392531}" srcOrd="0" destOrd="8" presId="urn:microsoft.com/office/officeart/2005/8/layout/vList2"/>
    <dgm:cxn modelId="{8E92BFFF-9B31-4BEC-A0B8-0DD6439DE2D9}" srcId="{2B77A47F-4981-4B33-8D5F-D9F0787F0AC1}" destId="{E501FB25-99C5-4C16-9F07-5C1941D183DD}" srcOrd="5" destOrd="0" parTransId="{4811989E-D942-44E3-8007-66DD0B446ACD}" sibTransId="{B950B2FF-3A5B-4A6F-B7EE-52DBB1B878DD}"/>
    <dgm:cxn modelId="{E3FF6E06-4813-439D-9292-17F2FFDF980C}" type="presParOf" srcId="{41C46C2C-F1F4-42A8-963A-C6BB1593A086}" destId="{EB6B41FB-FFE7-4D2F-A258-25CCADFB6922}" srcOrd="0" destOrd="0" presId="urn:microsoft.com/office/officeart/2005/8/layout/vList2"/>
    <dgm:cxn modelId="{99F54701-CED1-4183-8084-936B35C91704}" type="presParOf" srcId="{41C46C2C-F1F4-42A8-963A-C6BB1593A086}" destId="{883B44A4-9DA9-4AF5-A89D-8B897839253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A9C9AD4-7E22-47EF-BA13-727F023367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B77A47F-4981-4B33-8D5F-D9F0787F0AC1}">
      <dgm:prSet phldrT="[Tekst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algn="ctr"/>
          <a:r>
            <a:rPr lang="pl-PL" sz="3200" b="1" dirty="0">
              <a:solidFill>
                <a:schemeClr val="bg1"/>
              </a:solidFill>
            </a:rPr>
            <a:t>Projekt techniczny</a:t>
          </a:r>
          <a:endParaRPr lang="pl-PL" sz="2400" b="1" dirty="0">
            <a:solidFill>
              <a:schemeClr val="bg1"/>
            </a:solidFill>
          </a:endParaRPr>
        </a:p>
      </dgm:t>
    </dgm:pt>
    <dgm:pt modelId="{89BC62CC-B949-40F7-9D5D-744BA69F7F44}" type="parTrans" cxnId="{DE41D82F-79F2-4D77-A824-817F53FBA130}">
      <dgm:prSet/>
      <dgm:spPr/>
      <dgm:t>
        <a:bodyPr/>
        <a:lstStyle/>
        <a:p>
          <a:endParaRPr lang="pl-PL"/>
        </a:p>
      </dgm:t>
    </dgm:pt>
    <dgm:pt modelId="{5EE36FD3-4B9A-4DAB-A9D2-CEF46C666BAB}" type="sibTrans" cxnId="{DE41D82F-79F2-4D77-A824-817F53FBA130}">
      <dgm:prSet/>
      <dgm:spPr/>
      <dgm:t>
        <a:bodyPr/>
        <a:lstStyle/>
        <a:p>
          <a:endParaRPr lang="pl-PL"/>
        </a:p>
      </dgm:t>
    </dgm:pt>
    <dgm:pt modelId="{3FA23FF8-C3C9-45F1-AED7-5BBF80656EB4}">
      <dgm:prSet phldrT="[Tekst]" custT="1"/>
      <dgm:spPr/>
      <dgm:t>
        <a:bodyPr/>
        <a:lstStyle/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endParaRPr lang="pl-PL" sz="2000" b="1" dirty="0">
            <a:solidFill>
              <a:schemeClr val="bg1"/>
            </a:solidFill>
          </a:endParaRPr>
        </a:p>
      </dgm:t>
    </dgm:pt>
    <dgm:pt modelId="{6919E10A-8739-4D08-B491-D68A34B26111}" type="parTrans" cxnId="{37B64865-70B5-4EA6-B2BB-D84685633425}">
      <dgm:prSet/>
      <dgm:spPr/>
      <dgm:t>
        <a:bodyPr/>
        <a:lstStyle/>
        <a:p>
          <a:endParaRPr lang="pl-PL"/>
        </a:p>
      </dgm:t>
    </dgm:pt>
    <dgm:pt modelId="{85DCD1BD-9A87-45DF-AF57-AC3D1D640735}" type="sibTrans" cxnId="{37B64865-70B5-4EA6-B2BB-D84685633425}">
      <dgm:prSet/>
      <dgm:spPr/>
      <dgm:t>
        <a:bodyPr/>
        <a:lstStyle/>
        <a:p>
          <a:endParaRPr lang="pl-PL"/>
        </a:p>
      </dgm:t>
    </dgm:pt>
    <dgm:pt modelId="{31976FCF-AFD7-48E0-B0B7-209DB971BD74}">
      <dgm:prSet phldrT="[Tekst]" custT="1"/>
      <dgm:spPr/>
      <dgm:t>
        <a:bodyPr/>
        <a:lstStyle/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endParaRPr lang="pl-PL" sz="2000" b="1" dirty="0"/>
        </a:p>
      </dgm:t>
    </dgm:pt>
    <dgm:pt modelId="{4072D6C3-F4C0-480A-85ED-3EDB5CB000CF}" type="parTrans" cxnId="{6CDB30B5-77B8-4D20-B3B4-2398D91BF00B}">
      <dgm:prSet/>
      <dgm:spPr/>
      <dgm:t>
        <a:bodyPr/>
        <a:lstStyle/>
        <a:p>
          <a:endParaRPr lang="pl-PL"/>
        </a:p>
      </dgm:t>
    </dgm:pt>
    <dgm:pt modelId="{C8C25190-78C0-42AF-B4A8-CD50B0DB890A}" type="sibTrans" cxnId="{6CDB30B5-77B8-4D20-B3B4-2398D91BF00B}">
      <dgm:prSet/>
      <dgm:spPr/>
      <dgm:t>
        <a:bodyPr/>
        <a:lstStyle/>
        <a:p>
          <a:endParaRPr lang="pl-PL"/>
        </a:p>
      </dgm:t>
    </dgm:pt>
    <dgm:pt modelId="{5894E766-96E2-4195-B647-9560A9DFE891}">
      <dgm:prSet phldrT="[Tekst]" custT="1"/>
      <dgm:spPr/>
      <dgm:t>
        <a:bodyPr/>
        <a:lstStyle/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r>
            <a:rPr lang="pl-PL" sz="2000" b="1" dirty="0">
              <a:solidFill>
                <a:schemeClr val="bg1"/>
              </a:solidFill>
            </a:rPr>
            <a:t>Charakterystykę energetyczną  - w przypadku budynków</a:t>
          </a:r>
        </a:p>
      </dgm:t>
    </dgm:pt>
    <dgm:pt modelId="{4B6E4CF6-B11F-4A0B-8185-010C7BC8556C}" type="parTrans" cxnId="{FE02F789-A835-4DEA-BEEB-34141DBE7A77}">
      <dgm:prSet/>
      <dgm:spPr/>
      <dgm:t>
        <a:bodyPr/>
        <a:lstStyle/>
        <a:p>
          <a:endParaRPr lang="pl-PL"/>
        </a:p>
      </dgm:t>
    </dgm:pt>
    <dgm:pt modelId="{34E04855-C700-4E87-8248-013CBBF51279}" type="sibTrans" cxnId="{FE02F789-A835-4DEA-BEEB-34141DBE7A77}">
      <dgm:prSet/>
      <dgm:spPr/>
      <dgm:t>
        <a:bodyPr/>
        <a:lstStyle/>
        <a:p>
          <a:endParaRPr lang="pl-PL"/>
        </a:p>
      </dgm:t>
    </dgm:pt>
    <dgm:pt modelId="{9B5C9AE3-021A-4E4B-A1DE-658EA4CBDCF7}">
      <dgm:prSet phldrT="[Tekst]" custT="1"/>
      <dgm:spPr/>
      <dgm:t>
        <a:bodyPr/>
        <a:lstStyle/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r>
            <a:rPr lang="pl-PL" sz="2000" b="1" dirty="0">
              <a:solidFill>
                <a:schemeClr val="bg1"/>
              </a:solidFill>
            </a:rPr>
            <a:t>Projektowane niezbędne rozwiązania techniczne oraz materiałowe</a:t>
          </a:r>
        </a:p>
      </dgm:t>
    </dgm:pt>
    <dgm:pt modelId="{9B84FFE7-838B-479B-9D39-6A66C4C0FAAB}" type="parTrans" cxnId="{2729EE06-6852-434A-AD08-7CCD234B8A15}">
      <dgm:prSet/>
      <dgm:spPr/>
      <dgm:t>
        <a:bodyPr/>
        <a:lstStyle/>
        <a:p>
          <a:endParaRPr lang="pl-PL"/>
        </a:p>
      </dgm:t>
    </dgm:pt>
    <dgm:pt modelId="{66B1E90E-0AF7-4976-95A1-919C196AC854}" type="sibTrans" cxnId="{2729EE06-6852-434A-AD08-7CCD234B8A15}">
      <dgm:prSet/>
      <dgm:spPr/>
      <dgm:t>
        <a:bodyPr/>
        <a:lstStyle/>
        <a:p>
          <a:endParaRPr lang="pl-PL"/>
        </a:p>
      </dgm:t>
    </dgm:pt>
    <dgm:pt modelId="{3AED5A80-E06B-42CC-8F4A-A578E6FC980F}">
      <dgm:prSet phldrT="[Tekst]" custT="1"/>
      <dgm:spPr/>
      <dgm:t>
        <a:bodyPr/>
        <a:lstStyle/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r>
            <a:rPr lang="pl-PL" sz="2000" b="1" dirty="0">
              <a:solidFill>
                <a:schemeClr val="bg1"/>
              </a:solidFill>
            </a:rPr>
            <a:t>W zależności od potrzeb – dokumentację geologiczno-inżynierską  lub     geotechniczne warunki posadowienia obiektów budowlanych</a:t>
          </a:r>
        </a:p>
      </dgm:t>
    </dgm:pt>
    <dgm:pt modelId="{5E0812B8-06F6-48B6-A4C7-C28E6B3DF4B1}" type="parTrans" cxnId="{C90022D4-D795-4B08-8031-178BCC5EFA5F}">
      <dgm:prSet/>
      <dgm:spPr/>
      <dgm:t>
        <a:bodyPr/>
        <a:lstStyle/>
        <a:p>
          <a:endParaRPr lang="pl-PL"/>
        </a:p>
      </dgm:t>
    </dgm:pt>
    <dgm:pt modelId="{1F337435-1FD8-4E89-87A0-D9B36050DA9F}" type="sibTrans" cxnId="{C90022D4-D795-4B08-8031-178BCC5EFA5F}">
      <dgm:prSet/>
      <dgm:spPr/>
      <dgm:t>
        <a:bodyPr/>
        <a:lstStyle/>
        <a:p>
          <a:endParaRPr lang="pl-PL"/>
        </a:p>
      </dgm:t>
    </dgm:pt>
    <dgm:pt modelId="{C51C1F46-4CE1-4F2D-980C-FB99418F26A1}">
      <dgm:prSet phldrT="[Tekst]" custT="1"/>
      <dgm:spPr/>
      <dgm:t>
        <a:bodyPr/>
        <a:lstStyle/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r>
            <a:rPr lang="pl-PL" sz="2000" b="1" dirty="0">
              <a:solidFill>
                <a:schemeClr val="bg1"/>
              </a:solidFill>
            </a:rPr>
            <a:t>Inne opracowania projektowe</a:t>
          </a:r>
        </a:p>
      </dgm:t>
    </dgm:pt>
    <dgm:pt modelId="{C1D4F99B-2E0B-4E12-B5F4-0A05A21036CB}" type="parTrans" cxnId="{0FA85A98-2A5B-4134-80D3-BA530A961C2B}">
      <dgm:prSet/>
      <dgm:spPr/>
      <dgm:t>
        <a:bodyPr/>
        <a:lstStyle/>
        <a:p>
          <a:endParaRPr lang="pl-PL"/>
        </a:p>
      </dgm:t>
    </dgm:pt>
    <dgm:pt modelId="{485454B0-CE48-4643-A462-AB4D9B65E4C4}" type="sibTrans" cxnId="{0FA85A98-2A5B-4134-80D3-BA530A961C2B}">
      <dgm:prSet/>
      <dgm:spPr/>
      <dgm:t>
        <a:bodyPr/>
        <a:lstStyle/>
        <a:p>
          <a:endParaRPr lang="pl-PL"/>
        </a:p>
      </dgm:t>
    </dgm:pt>
    <dgm:pt modelId="{CB0FBA24-61CF-461E-83F0-B3183D00522E}">
      <dgm:prSet phldrT="[Tekst]" custT="1"/>
      <dgm:spPr/>
      <dgm:t>
        <a:bodyPr/>
        <a:lstStyle/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endParaRPr lang="pl-PL" sz="2000" b="1" dirty="0">
            <a:solidFill>
              <a:schemeClr val="bg1"/>
            </a:solidFill>
          </a:endParaRPr>
        </a:p>
      </dgm:t>
    </dgm:pt>
    <dgm:pt modelId="{07573651-2E24-405B-96F7-3C312BC293EF}" type="parTrans" cxnId="{619945CA-6B02-4C11-A290-AA153EA13745}">
      <dgm:prSet/>
      <dgm:spPr/>
      <dgm:t>
        <a:bodyPr/>
        <a:lstStyle/>
        <a:p>
          <a:endParaRPr lang="pl-PL"/>
        </a:p>
      </dgm:t>
    </dgm:pt>
    <dgm:pt modelId="{95D8FA6D-E1C2-46EB-817E-AFA04C6EB2EA}" type="sibTrans" cxnId="{619945CA-6B02-4C11-A290-AA153EA13745}">
      <dgm:prSet/>
      <dgm:spPr/>
      <dgm:t>
        <a:bodyPr/>
        <a:lstStyle/>
        <a:p>
          <a:endParaRPr lang="pl-PL"/>
        </a:p>
      </dgm:t>
    </dgm:pt>
    <dgm:pt modelId="{81AF476F-1B37-465B-9E97-F68DBE424E76}">
      <dgm:prSet phldrT="[Tekst]" custT="1"/>
      <dgm:spPr/>
      <dgm:t>
        <a:bodyPr/>
        <a:lstStyle/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r>
            <a:rPr lang="pl-PL" sz="2000" b="1" dirty="0">
              <a:solidFill>
                <a:schemeClr val="bg1"/>
              </a:solidFill>
            </a:rPr>
            <a:t>Projektowane rozwiązania konstrukcyjne obiektu wraz z wynikami obliczeń       statyczno-wytrzymałościowych</a:t>
          </a:r>
        </a:p>
      </dgm:t>
    </dgm:pt>
    <dgm:pt modelId="{52C8F2F0-A8DE-426C-95A5-119E3454183C}" type="parTrans" cxnId="{295471FF-18E5-4785-9C6A-8A4973C72160}">
      <dgm:prSet/>
      <dgm:spPr/>
      <dgm:t>
        <a:bodyPr/>
        <a:lstStyle/>
        <a:p>
          <a:endParaRPr lang="pl-PL"/>
        </a:p>
      </dgm:t>
    </dgm:pt>
    <dgm:pt modelId="{F4B0C76B-2AB6-41FD-97B9-D579F91D1C27}" type="sibTrans" cxnId="{295471FF-18E5-4785-9C6A-8A4973C72160}">
      <dgm:prSet/>
      <dgm:spPr/>
      <dgm:t>
        <a:bodyPr/>
        <a:lstStyle/>
        <a:p>
          <a:endParaRPr lang="pl-PL"/>
        </a:p>
      </dgm:t>
    </dgm:pt>
    <dgm:pt modelId="{E8CC142D-7737-4F7E-9EC0-08A17AEB5697}">
      <dgm:prSet phldrT="[Tekst]" custT="1"/>
      <dgm:spPr/>
      <dgm:t>
        <a:bodyPr/>
        <a:lstStyle/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endParaRPr lang="pl-PL" sz="2000" b="1" dirty="0">
            <a:solidFill>
              <a:schemeClr val="bg1"/>
            </a:solidFill>
          </a:endParaRPr>
        </a:p>
      </dgm:t>
    </dgm:pt>
    <dgm:pt modelId="{42F6F05D-AC53-43F4-8038-86754C776D2A}" type="parTrans" cxnId="{5A67A7EB-23BB-4D5C-BE13-C5149CD66DBF}">
      <dgm:prSet/>
      <dgm:spPr/>
      <dgm:t>
        <a:bodyPr/>
        <a:lstStyle/>
        <a:p>
          <a:endParaRPr lang="pl-PL"/>
        </a:p>
      </dgm:t>
    </dgm:pt>
    <dgm:pt modelId="{C14437FE-9CEB-4440-A76E-D7929D683C46}" type="sibTrans" cxnId="{5A67A7EB-23BB-4D5C-BE13-C5149CD66DBF}">
      <dgm:prSet/>
      <dgm:spPr/>
      <dgm:t>
        <a:bodyPr/>
        <a:lstStyle/>
        <a:p>
          <a:endParaRPr lang="pl-PL"/>
        </a:p>
      </dgm:t>
    </dgm:pt>
    <dgm:pt modelId="{69B3E257-7B20-412F-9695-C63F2F58456F}">
      <dgm:prSet phldrT="[Tekst]" custT="1"/>
      <dgm:spPr/>
      <dgm:t>
        <a:bodyPr/>
        <a:lstStyle/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endParaRPr lang="pl-PL" sz="2000" b="1" dirty="0">
            <a:solidFill>
              <a:schemeClr val="bg1"/>
            </a:solidFill>
          </a:endParaRPr>
        </a:p>
      </dgm:t>
    </dgm:pt>
    <dgm:pt modelId="{CC73A8EF-A4A1-4F1C-BF59-B10D64BF9DE8}" type="parTrans" cxnId="{E4AC9A26-9DBE-4597-8699-5EB2245AD080}">
      <dgm:prSet/>
      <dgm:spPr/>
      <dgm:t>
        <a:bodyPr/>
        <a:lstStyle/>
        <a:p>
          <a:endParaRPr lang="pl-PL"/>
        </a:p>
      </dgm:t>
    </dgm:pt>
    <dgm:pt modelId="{845ADB79-68D7-4D36-A2D5-BBA289C1BB4B}" type="sibTrans" cxnId="{E4AC9A26-9DBE-4597-8699-5EB2245AD080}">
      <dgm:prSet/>
      <dgm:spPr/>
      <dgm:t>
        <a:bodyPr/>
        <a:lstStyle/>
        <a:p>
          <a:endParaRPr lang="pl-PL"/>
        </a:p>
      </dgm:t>
    </dgm:pt>
    <dgm:pt modelId="{EF550518-45C9-4F07-9ECF-74C7728CD8F4}">
      <dgm:prSet phldrT="[Tekst]" custT="1"/>
      <dgm:spPr/>
      <dgm:t>
        <a:bodyPr/>
        <a:lstStyle/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endParaRPr lang="pl-PL" sz="2000" b="1" dirty="0">
            <a:solidFill>
              <a:schemeClr val="bg1"/>
            </a:solidFill>
          </a:endParaRPr>
        </a:p>
      </dgm:t>
    </dgm:pt>
    <dgm:pt modelId="{E971BE2F-58B2-455B-B1F8-4E7C0B48AB74}" type="parTrans" cxnId="{F7132A2A-8163-45DD-9253-7D82FB1C7C4D}">
      <dgm:prSet/>
      <dgm:spPr/>
      <dgm:t>
        <a:bodyPr/>
        <a:lstStyle/>
        <a:p>
          <a:endParaRPr lang="pl-PL"/>
        </a:p>
      </dgm:t>
    </dgm:pt>
    <dgm:pt modelId="{DC6F4666-14AA-4B8F-8597-40C6BA13FE10}" type="sibTrans" cxnId="{F7132A2A-8163-45DD-9253-7D82FB1C7C4D}">
      <dgm:prSet/>
      <dgm:spPr/>
      <dgm:t>
        <a:bodyPr/>
        <a:lstStyle/>
        <a:p>
          <a:endParaRPr lang="pl-PL"/>
        </a:p>
      </dgm:t>
    </dgm:pt>
    <dgm:pt modelId="{052A680E-85B1-4FD6-AB97-28CB77C979D5}">
      <dgm:prSet phldrT="[Tekst]" custT="1"/>
      <dgm:spPr/>
      <dgm:t>
        <a:bodyPr/>
        <a:lstStyle/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endParaRPr lang="pl-PL" sz="2000" b="1" dirty="0">
            <a:solidFill>
              <a:schemeClr val="bg1"/>
            </a:solidFill>
          </a:endParaRPr>
        </a:p>
      </dgm:t>
    </dgm:pt>
    <dgm:pt modelId="{7B25592F-156E-4431-AA77-7DB45E409B3A}" type="parTrans" cxnId="{9D8F3151-5A8A-4B0B-8676-568552912360}">
      <dgm:prSet/>
      <dgm:spPr/>
      <dgm:t>
        <a:bodyPr/>
        <a:lstStyle/>
        <a:p>
          <a:endParaRPr lang="pl-PL"/>
        </a:p>
      </dgm:t>
    </dgm:pt>
    <dgm:pt modelId="{523372A4-F09B-457E-808D-6EDDE5F3812D}" type="sibTrans" cxnId="{9D8F3151-5A8A-4B0B-8676-568552912360}">
      <dgm:prSet/>
      <dgm:spPr/>
      <dgm:t>
        <a:bodyPr/>
        <a:lstStyle/>
        <a:p>
          <a:endParaRPr lang="pl-PL"/>
        </a:p>
      </dgm:t>
    </dgm:pt>
    <dgm:pt modelId="{F305BBDC-9C0E-47A7-B9D6-33D0B92B314B}">
      <dgm:prSet phldrT="[Tekst]" custT="1"/>
      <dgm:spPr/>
      <dgm:t>
        <a:bodyPr/>
        <a:lstStyle/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endParaRPr lang="pl-PL" sz="2000" b="1" dirty="0">
            <a:solidFill>
              <a:schemeClr val="bg1"/>
            </a:solidFill>
          </a:endParaRPr>
        </a:p>
      </dgm:t>
    </dgm:pt>
    <dgm:pt modelId="{F9FF6BDC-AA58-48F8-AF72-69B63C34DD50}" type="parTrans" cxnId="{D4D11289-9A88-4990-96BD-B7A2EDF37A4D}">
      <dgm:prSet/>
      <dgm:spPr/>
      <dgm:t>
        <a:bodyPr/>
        <a:lstStyle/>
        <a:p>
          <a:endParaRPr lang="pl-PL"/>
        </a:p>
      </dgm:t>
    </dgm:pt>
    <dgm:pt modelId="{621EC68E-AFD8-4976-97A8-49539B73653E}" type="sibTrans" cxnId="{D4D11289-9A88-4990-96BD-B7A2EDF37A4D}">
      <dgm:prSet/>
      <dgm:spPr/>
      <dgm:t>
        <a:bodyPr/>
        <a:lstStyle/>
        <a:p>
          <a:endParaRPr lang="pl-PL"/>
        </a:p>
      </dgm:t>
    </dgm:pt>
    <dgm:pt modelId="{41C46C2C-F1F4-42A8-963A-C6BB1593A086}" type="pres">
      <dgm:prSet presAssocID="{1A9C9AD4-7E22-47EF-BA13-727F0233676A}" presName="linear" presStyleCnt="0">
        <dgm:presLayoutVars>
          <dgm:animLvl val="lvl"/>
          <dgm:resizeHandles val="exact"/>
        </dgm:presLayoutVars>
      </dgm:prSet>
      <dgm:spPr/>
    </dgm:pt>
    <dgm:pt modelId="{EB6B41FB-FFE7-4D2F-A258-25CCADFB6922}" type="pres">
      <dgm:prSet presAssocID="{2B77A47F-4981-4B33-8D5F-D9F0787F0AC1}" presName="parentText" presStyleLbl="node1" presStyleIdx="0" presStyleCnt="1" custScaleX="98756" custScaleY="124183" custLinFactNeighborX="-28" custLinFactNeighborY="-7150">
        <dgm:presLayoutVars>
          <dgm:chMax val="0"/>
          <dgm:bulletEnabled val="1"/>
        </dgm:presLayoutVars>
      </dgm:prSet>
      <dgm:spPr/>
    </dgm:pt>
    <dgm:pt modelId="{883B44A4-9DA9-4AF5-A89D-8B8978392531}" type="pres">
      <dgm:prSet presAssocID="{2B77A47F-4981-4B33-8D5F-D9F0787F0AC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729EE06-6852-434A-AD08-7CCD234B8A15}" srcId="{2B77A47F-4981-4B33-8D5F-D9F0787F0AC1}" destId="{9B5C9AE3-021A-4E4B-A1DE-658EA4CBDCF7}" srcOrd="6" destOrd="0" parTransId="{9B84FFE7-838B-479B-9D39-6A66C4C0FAAB}" sibTransId="{66B1E90E-0AF7-4976-95A1-919C196AC854}"/>
    <dgm:cxn modelId="{A0C72F0E-81C4-41A8-AB85-422380AB2A60}" type="presOf" srcId="{C51C1F46-4CE1-4F2D-980C-FB99418F26A1}" destId="{883B44A4-9DA9-4AF5-A89D-8B8978392531}" srcOrd="0" destOrd="10" presId="urn:microsoft.com/office/officeart/2005/8/layout/vList2"/>
    <dgm:cxn modelId="{345AF918-0E20-486B-9145-AC4A3073E377}" type="presOf" srcId="{2B77A47F-4981-4B33-8D5F-D9F0787F0AC1}" destId="{EB6B41FB-FFE7-4D2F-A258-25CCADFB6922}" srcOrd="0" destOrd="0" presId="urn:microsoft.com/office/officeart/2005/8/layout/vList2"/>
    <dgm:cxn modelId="{7682E31C-6817-4F5C-8D41-26D5F02528AA}" type="presOf" srcId="{1A9C9AD4-7E22-47EF-BA13-727F0233676A}" destId="{41C46C2C-F1F4-42A8-963A-C6BB1593A086}" srcOrd="0" destOrd="0" presId="urn:microsoft.com/office/officeart/2005/8/layout/vList2"/>
    <dgm:cxn modelId="{E4AC9A26-9DBE-4597-8699-5EB2245AD080}" srcId="{2B77A47F-4981-4B33-8D5F-D9F0787F0AC1}" destId="{69B3E257-7B20-412F-9695-C63F2F58456F}" srcOrd="5" destOrd="0" parTransId="{CC73A8EF-A4A1-4F1C-BF59-B10D64BF9DE8}" sibTransId="{845ADB79-68D7-4D36-A2D5-BBA289C1BB4B}"/>
    <dgm:cxn modelId="{CB795427-A901-4208-81A6-6E152F3474E7}" type="presOf" srcId="{EF550518-45C9-4F07-9ECF-74C7728CD8F4}" destId="{883B44A4-9DA9-4AF5-A89D-8B8978392531}" srcOrd="0" destOrd="7" presId="urn:microsoft.com/office/officeart/2005/8/layout/vList2"/>
    <dgm:cxn modelId="{F7132A2A-8163-45DD-9253-7D82FB1C7C4D}" srcId="{2B77A47F-4981-4B33-8D5F-D9F0787F0AC1}" destId="{EF550518-45C9-4F07-9ECF-74C7728CD8F4}" srcOrd="7" destOrd="0" parTransId="{E971BE2F-58B2-455B-B1F8-4E7C0B48AB74}" sibTransId="{DC6F4666-14AA-4B8F-8597-40C6BA13FE10}"/>
    <dgm:cxn modelId="{DE41D82F-79F2-4D77-A824-817F53FBA130}" srcId="{1A9C9AD4-7E22-47EF-BA13-727F0233676A}" destId="{2B77A47F-4981-4B33-8D5F-D9F0787F0AC1}" srcOrd="0" destOrd="0" parTransId="{89BC62CC-B949-40F7-9D5D-744BA69F7F44}" sibTransId="{5EE36FD3-4B9A-4DAB-A9D2-CEF46C666BAB}"/>
    <dgm:cxn modelId="{DB17F63F-FF9E-4852-9657-D72373E602A9}" type="presOf" srcId="{052A680E-85B1-4FD6-AB97-28CB77C979D5}" destId="{883B44A4-9DA9-4AF5-A89D-8B8978392531}" srcOrd="0" destOrd="9" presId="urn:microsoft.com/office/officeart/2005/8/layout/vList2"/>
    <dgm:cxn modelId="{37B64865-70B5-4EA6-B2BB-D84685633425}" srcId="{2B77A47F-4981-4B33-8D5F-D9F0787F0AC1}" destId="{3FA23FF8-C3C9-45F1-AED7-5BBF80656EB4}" srcOrd="11" destOrd="0" parTransId="{6919E10A-8739-4D08-B491-D68A34B26111}" sibTransId="{85DCD1BD-9A87-45DF-AF57-AC3D1D640735}"/>
    <dgm:cxn modelId="{4CEE3847-2255-4229-84F4-59CDD99CF976}" type="presOf" srcId="{9B5C9AE3-021A-4E4B-A1DE-658EA4CBDCF7}" destId="{883B44A4-9DA9-4AF5-A89D-8B8978392531}" srcOrd="0" destOrd="6" presId="urn:microsoft.com/office/officeart/2005/8/layout/vList2"/>
    <dgm:cxn modelId="{CA9FA168-95F4-4815-B6B5-4A5FD8EEEA07}" type="presOf" srcId="{81AF476F-1B37-465B-9E97-F68DBE424E76}" destId="{883B44A4-9DA9-4AF5-A89D-8B8978392531}" srcOrd="0" destOrd="2" presId="urn:microsoft.com/office/officeart/2005/8/layout/vList2"/>
    <dgm:cxn modelId="{4C32526D-351C-4CB0-85A0-DA5916ED2129}" type="presOf" srcId="{F305BBDC-9C0E-47A7-B9D6-33D0B92B314B}" destId="{883B44A4-9DA9-4AF5-A89D-8B8978392531}" srcOrd="0" destOrd="1" presId="urn:microsoft.com/office/officeart/2005/8/layout/vList2"/>
    <dgm:cxn modelId="{8150CB6D-93E4-44B6-9757-ABD657AB3FBB}" type="presOf" srcId="{3AED5A80-E06B-42CC-8F4A-A578E6FC980F}" destId="{883B44A4-9DA9-4AF5-A89D-8B8978392531}" srcOrd="0" destOrd="8" presId="urn:microsoft.com/office/officeart/2005/8/layout/vList2"/>
    <dgm:cxn modelId="{59D8B76E-20EF-460A-9011-112897D03960}" type="presOf" srcId="{E8CC142D-7737-4F7E-9EC0-08A17AEB5697}" destId="{883B44A4-9DA9-4AF5-A89D-8B8978392531}" srcOrd="0" destOrd="3" presId="urn:microsoft.com/office/officeart/2005/8/layout/vList2"/>
    <dgm:cxn modelId="{9D8F3151-5A8A-4B0B-8676-568552912360}" srcId="{2B77A47F-4981-4B33-8D5F-D9F0787F0AC1}" destId="{052A680E-85B1-4FD6-AB97-28CB77C979D5}" srcOrd="9" destOrd="0" parTransId="{7B25592F-156E-4431-AA77-7DB45E409B3A}" sibTransId="{523372A4-F09B-457E-808D-6EDDE5F3812D}"/>
    <dgm:cxn modelId="{16044E56-1AC7-4FA1-AF0C-315F4FB06067}" type="presOf" srcId="{CB0FBA24-61CF-461E-83F0-B3183D00522E}" destId="{883B44A4-9DA9-4AF5-A89D-8B8978392531}" srcOrd="0" destOrd="0" presId="urn:microsoft.com/office/officeart/2005/8/layout/vList2"/>
    <dgm:cxn modelId="{D4D11289-9A88-4990-96BD-B7A2EDF37A4D}" srcId="{2B77A47F-4981-4B33-8D5F-D9F0787F0AC1}" destId="{F305BBDC-9C0E-47A7-B9D6-33D0B92B314B}" srcOrd="1" destOrd="0" parTransId="{F9FF6BDC-AA58-48F8-AF72-69B63C34DD50}" sibTransId="{621EC68E-AFD8-4976-97A8-49539B73653E}"/>
    <dgm:cxn modelId="{FE02F789-A835-4DEA-BEEB-34141DBE7A77}" srcId="{2B77A47F-4981-4B33-8D5F-D9F0787F0AC1}" destId="{5894E766-96E2-4195-B647-9560A9DFE891}" srcOrd="4" destOrd="0" parTransId="{4B6E4CF6-B11F-4A0B-8185-010C7BC8556C}" sibTransId="{34E04855-C700-4E87-8248-013CBBF51279}"/>
    <dgm:cxn modelId="{0FA85A98-2A5B-4134-80D3-BA530A961C2B}" srcId="{2B77A47F-4981-4B33-8D5F-D9F0787F0AC1}" destId="{C51C1F46-4CE1-4F2D-980C-FB99418F26A1}" srcOrd="10" destOrd="0" parTransId="{C1D4F99B-2E0B-4E12-B5F4-0A05A21036CB}" sibTransId="{485454B0-CE48-4643-A462-AB4D9B65E4C4}"/>
    <dgm:cxn modelId="{D5144EA0-6DE2-4736-9584-08B20221A163}" type="presOf" srcId="{3FA23FF8-C3C9-45F1-AED7-5BBF80656EB4}" destId="{883B44A4-9DA9-4AF5-A89D-8B8978392531}" srcOrd="0" destOrd="11" presId="urn:microsoft.com/office/officeart/2005/8/layout/vList2"/>
    <dgm:cxn modelId="{D01030A3-9031-45B7-AE66-92898CC5BE74}" type="presOf" srcId="{31976FCF-AFD7-48E0-B0B7-209DB971BD74}" destId="{883B44A4-9DA9-4AF5-A89D-8B8978392531}" srcOrd="0" destOrd="12" presId="urn:microsoft.com/office/officeart/2005/8/layout/vList2"/>
    <dgm:cxn modelId="{6CDB30B5-77B8-4D20-B3B4-2398D91BF00B}" srcId="{2B77A47F-4981-4B33-8D5F-D9F0787F0AC1}" destId="{31976FCF-AFD7-48E0-B0B7-209DB971BD74}" srcOrd="12" destOrd="0" parTransId="{4072D6C3-F4C0-480A-85ED-3EDB5CB000CF}" sibTransId="{C8C25190-78C0-42AF-B4A8-CD50B0DB890A}"/>
    <dgm:cxn modelId="{619945CA-6B02-4C11-A290-AA153EA13745}" srcId="{2B77A47F-4981-4B33-8D5F-D9F0787F0AC1}" destId="{CB0FBA24-61CF-461E-83F0-B3183D00522E}" srcOrd="0" destOrd="0" parTransId="{07573651-2E24-405B-96F7-3C312BC293EF}" sibTransId="{95D8FA6D-E1C2-46EB-817E-AFA04C6EB2EA}"/>
    <dgm:cxn modelId="{C90022D4-D795-4B08-8031-178BCC5EFA5F}" srcId="{2B77A47F-4981-4B33-8D5F-D9F0787F0AC1}" destId="{3AED5A80-E06B-42CC-8F4A-A578E6FC980F}" srcOrd="8" destOrd="0" parTransId="{5E0812B8-06F6-48B6-A4C7-C28E6B3DF4B1}" sibTransId="{1F337435-1FD8-4E89-87A0-D9B36050DA9F}"/>
    <dgm:cxn modelId="{5A67A7EB-23BB-4D5C-BE13-C5149CD66DBF}" srcId="{2B77A47F-4981-4B33-8D5F-D9F0787F0AC1}" destId="{E8CC142D-7737-4F7E-9EC0-08A17AEB5697}" srcOrd="3" destOrd="0" parTransId="{42F6F05D-AC53-43F4-8038-86754C776D2A}" sibTransId="{C14437FE-9CEB-4440-A76E-D7929D683C46}"/>
    <dgm:cxn modelId="{6B1388EC-F83E-4921-93C4-7C8F2A1AD8D2}" type="presOf" srcId="{5894E766-96E2-4195-B647-9560A9DFE891}" destId="{883B44A4-9DA9-4AF5-A89D-8B8978392531}" srcOrd="0" destOrd="4" presId="urn:microsoft.com/office/officeart/2005/8/layout/vList2"/>
    <dgm:cxn modelId="{81A5CBED-4F2C-4967-A8B8-4B4A1B373444}" type="presOf" srcId="{69B3E257-7B20-412F-9695-C63F2F58456F}" destId="{883B44A4-9DA9-4AF5-A89D-8B8978392531}" srcOrd="0" destOrd="5" presId="urn:microsoft.com/office/officeart/2005/8/layout/vList2"/>
    <dgm:cxn modelId="{295471FF-18E5-4785-9C6A-8A4973C72160}" srcId="{2B77A47F-4981-4B33-8D5F-D9F0787F0AC1}" destId="{81AF476F-1B37-465B-9E97-F68DBE424E76}" srcOrd="2" destOrd="0" parTransId="{52C8F2F0-A8DE-426C-95A5-119E3454183C}" sibTransId="{F4B0C76B-2AB6-41FD-97B9-D579F91D1C27}"/>
    <dgm:cxn modelId="{E3FF6E06-4813-439D-9292-17F2FFDF980C}" type="presParOf" srcId="{41C46C2C-F1F4-42A8-963A-C6BB1593A086}" destId="{EB6B41FB-FFE7-4D2F-A258-25CCADFB6922}" srcOrd="0" destOrd="0" presId="urn:microsoft.com/office/officeart/2005/8/layout/vList2"/>
    <dgm:cxn modelId="{99F54701-CED1-4183-8084-936B35C91704}" type="presParOf" srcId="{41C46C2C-F1F4-42A8-963A-C6BB1593A086}" destId="{883B44A4-9DA9-4AF5-A89D-8B897839253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E50DF2-F832-4421-8B6F-F3594FED31E5}">
      <dsp:nvSpPr>
        <dsp:cNvPr id="0" name=""/>
        <dsp:cNvSpPr/>
      </dsp:nvSpPr>
      <dsp:spPr>
        <a:xfrm>
          <a:off x="1047757" y="11308"/>
          <a:ext cx="4264010" cy="2205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Budowa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rgbClr val="FFC000"/>
              </a:solidFill>
            </a:rPr>
            <a:t>na zgłoszenie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 (  ust.1 )</a:t>
          </a:r>
        </a:p>
      </dsp:txBody>
      <dsp:txXfrm>
        <a:off x="1047757" y="11308"/>
        <a:ext cx="4264010" cy="2205960"/>
      </dsp:txXfrm>
    </dsp:sp>
    <dsp:sp modelId="{0FCE0065-782B-4B8D-920A-5E4A7B4BE07B}">
      <dsp:nvSpPr>
        <dsp:cNvPr id="0" name=""/>
        <dsp:cNvSpPr/>
      </dsp:nvSpPr>
      <dsp:spPr>
        <a:xfrm>
          <a:off x="1057261" y="2577177"/>
          <a:ext cx="4264047" cy="2205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Budowa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b="1" kern="1200" dirty="0">
            <a:solidFill>
              <a:schemeClr val="accent2">
                <a:lumMod val="20000"/>
                <a:lumOff val="80000"/>
              </a:schemeClr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 </a:t>
          </a:r>
          <a:r>
            <a:rPr lang="pl-PL" sz="2400" b="1" kern="1200" dirty="0">
              <a:solidFill>
                <a:schemeClr val="accent2">
                  <a:lumMod val="40000"/>
                  <a:lumOff val="60000"/>
                </a:schemeClr>
              </a:solidFill>
            </a:rPr>
            <a:t>bez zgłoszenia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 ( ust.2 )</a:t>
          </a:r>
        </a:p>
      </dsp:txBody>
      <dsp:txXfrm>
        <a:off x="1057261" y="2577177"/>
        <a:ext cx="4264047" cy="2205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9EB4D-DE48-41E5-ABEF-531D8A7B608F}">
      <dsp:nvSpPr>
        <dsp:cNvPr id="0" name=""/>
        <dsp:cNvSpPr/>
      </dsp:nvSpPr>
      <dsp:spPr>
        <a:xfrm>
          <a:off x="2305" y="56441"/>
          <a:ext cx="4167338" cy="22049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rgbClr val="00B0F0"/>
              </a:solidFill>
            </a:rPr>
            <a:t>inne roboty budowlane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b="1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rgbClr val="FFC000"/>
              </a:solidFill>
            </a:rPr>
            <a:t> na zgłoszenie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 ( ust.3 )</a:t>
          </a:r>
        </a:p>
      </dsp:txBody>
      <dsp:txXfrm>
        <a:off x="2305" y="56441"/>
        <a:ext cx="4167338" cy="2204940"/>
      </dsp:txXfrm>
    </dsp:sp>
    <dsp:sp modelId="{5E5A559C-C261-4751-9DE1-9E68FA79B29A}">
      <dsp:nvSpPr>
        <dsp:cNvPr id="0" name=""/>
        <dsp:cNvSpPr/>
      </dsp:nvSpPr>
      <dsp:spPr>
        <a:xfrm>
          <a:off x="9" y="2575314"/>
          <a:ext cx="4171931" cy="22049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rgbClr val="00B0F0"/>
              </a:solidFill>
            </a:rPr>
            <a:t>inne roboty budowlane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b="1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accent2">
                  <a:lumMod val="40000"/>
                  <a:lumOff val="60000"/>
                </a:schemeClr>
              </a:solidFill>
            </a:rPr>
            <a:t>bez zgłoszenia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(ust. 4 )</a:t>
          </a:r>
        </a:p>
      </dsp:txBody>
      <dsp:txXfrm>
        <a:off x="9" y="2575314"/>
        <a:ext cx="4171931" cy="22049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B41FB-FFE7-4D2F-A258-25CCADFB6922}">
      <dsp:nvSpPr>
        <dsp:cNvPr id="0" name=""/>
        <dsp:cNvSpPr/>
      </dsp:nvSpPr>
      <dsp:spPr>
        <a:xfrm>
          <a:off x="0" y="121455"/>
          <a:ext cx="7931150" cy="1811936"/>
        </a:xfrm>
        <a:prstGeom prst="roundRect">
          <a:avLst/>
        </a:prstGeom>
        <a:solidFill>
          <a:schemeClr val="accent1"/>
        </a:solidFill>
        <a:ln w="15875" cap="rnd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tx1"/>
              </a:solidFill>
            </a:rPr>
            <a:t>Projekt budowlany</a:t>
          </a:r>
        </a:p>
      </dsp:txBody>
      <dsp:txXfrm>
        <a:off x="88451" y="209906"/>
        <a:ext cx="7754248" cy="16350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B41FB-FFE7-4D2F-A258-25CCADFB6922}">
      <dsp:nvSpPr>
        <dsp:cNvPr id="0" name=""/>
        <dsp:cNvSpPr/>
      </dsp:nvSpPr>
      <dsp:spPr>
        <a:xfrm>
          <a:off x="60935" y="392728"/>
          <a:ext cx="10130810" cy="1699941"/>
        </a:xfrm>
        <a:prstGeom prst="roundRect">
          <a:avLst/>
        </a:prstGeom>
        <a:solidFill>
          <a:schemeClr val="accent1"/>
        </a:solidFill>
        <a:ln w="15875" cap="rnd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tx1"/>
              </a:solidFill>
            </a:rPr>
            <a:t>Projekt zagospodarowania działki lub terenu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sporządzony na aktualnej mapie do celów projektowych</a:t>
          </a:r>
        </a:p>
      </dsp:txBody>
      <dsp:txXfrm>
        <a:off x="143919" y="475712"/>
        <a:ext cx="9964842" cy="1533973"/>
      </dsp:txXfrm>
    </dsp:sp>
    <dsp:sp modelId="{883B44A4-9DA9-4AF5-A89D-8B8978392531}">
      <dsp:nvSpPr>
        <dsp:cNvPr id="0" name=""/>
        <dsp:cNvSpPr/>
      </dsp:nvSpPr>
      <dsp:spPr>
        <a:xfrm>
          <a:off x="0" y="2294696"/>
          <a:ext cx="10258425" cy="2825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5705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Określenie granic działki lub terenu,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Usytuowanie, obrys i układy istniejących i projektowanych obiektów budowlanych, w tym sieci uzbrojenia terenu, oraz urządzeń budowlanych sytuowanych poza obiektem budowlanym,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Sposób odprowadzania lub oczyszczania ścieków,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Układ komunikacyjny i układ zieleni, ze wskazaniem charakterystycznych elementów, wymiarów, rzędnych i wzajemnych odległości obiektów, w nawiązaniu do istniejącej i projektowanej zabudowy terenów sąsiednich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Informację o obszarze oddziaływania obiektu</a:t>
          </a:r>
        </a:p>
      </dsp:txBody>
      <dsp:txXfrm>
        <a:off x="0" y="2294696"/>
        <a:ext cx="10258425" cy="28255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B41FB-FFE7-4D2F-A258-25CCADFB6922}">
      <dsp:nvSpPr>
        <dsp:cNvPr id="0" name=""/>
        <dsp:cNvSpPr/>
      </dsp:nvSpPr>
      <dsp:spPr>
        <a:xfrm>
          <a:off x="123984" y="0"/>
          <a:ext cx="10004782" cy="852287"/>
        </a:xfrm>
        <a:prstGeom prst="roundRect">
          <a:avLst/>
        </a:prstGeom>
        <a:solidFill>
          <a:schemeClr val="accent1"/>
        </a:solidFill>
        <a:ln w="15875" cap="rnd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tx1"/>
              </a:solidFill>
            </a:rPr>
            <a:t>Projekt architektoniczno-budowlany</a:t>
          </a:r>
          <a:endParaRPr lang="pl-PL" sz="2400" b="1" kern="1200" dirty="0">
            <a:solidFill>
              <a:schemeClr val="tx1"/>
            </a:solidFill>
          </a:endParaRPr>
        </a:p>
      </dsp:txBody>
      <dsp:txXfrm>
        <a:off x="165589" y="41605"/>
        <a:ext cx="9921572" cy="769077"/>
      </dsp:txXfrm>
    </dsp:sp>
    <dsp:sp modelId="{883B44A4-9DA9-4AF5-A89D-8B8978392531}">
      <dsp:nvSpPr>
        <dsp:cNvPr id="0" name=""/>
        <dsp:cNvSpPr/>
      </dsp:nvSpPr>
      <dsp:spPr>
        <a:xfrm>
          <a:off x="0" y="855142"/>
          <a:ext cx="10258425" cy="48570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5705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Układ przestrzenny oraz formę architektoniczną istniejących i projektowanych obiektów budowlanych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Zamierzony sposób użytkowania obiektów budowlanych, w tym liczbę projektowanych do wydzielenia lokali, z wyszczególnieniem lokali mieszkalnych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Opinię geotechniczną oraz informację o sposobie posadowienia obiektu budowlanego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Projektowane rozwiązania materiałowe i techniczne mające wpływ na otoczenie, w tym środowisko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Charakterystykę ekologiczną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Informacja o wyposażeniu technicznym budynku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Opis dostępności dla osób niepełnosprawnych w tym osób starszych oraz informację o minimalnym udziale lokali mieszkalnych dla tych osób                 ( budynkach mieszkalnych wielorodzinnych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Postanowienie udzielające zgody na odstępstwo od WT, jeśli zostało wydane 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2000" b="1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2000" b="1" kern="1200" dirty="0"/>
        </a:p>
      </dsp:txBody>
      <dsp:txXfrm>
        <a:off x="0" y="855142"/>
        <a:ext cx="10258425" cy="48570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B41FB-FFE7-4D2F-A258-25CCADFB6922}">
      <dsp:nvSpPr>
        <dsp:cNvPr id="0" name=""/>
        <dsp:cNvSpPr/>
      </dsp:nvSpPr>
      <dsp:spPr>
        <a:xfrm>
          <a:off x="123984" y="0"/>
          <a:ext cx="10004782" cy="910291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5875" cap="rnd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bg1"/>
              </a:solidFill>
            </a:rPr>
            <a:t>Projekt techniczny</a:t>
          </a:r>
          <a:endParaRPr lang="pl-PL" sz="2400" b="1" kern="1200" dirty="0">
            <a:solidFill>
              <a:schemeClr val="bg1"/>
            </a:solidFill>
          </a:endParaRPr>
        </a:p>
      </dsp:txBody>
      <dsp:txXfrm>
        <a:off x="168421" y="44437"/>
        <a:ext cx="9915908" cy="821417"/>
      </dsp:txXfrm>
    </dsp:sp>
    <dsp:sp modelId="{883B44A4-9DA9-4AF5-A89D-8B8978392531}">
      <dsp:nvSpPr>
        <dsp:cNvPr id="0" name=""/>
        <dsp:cNvSpPr/>
      </dsp:nvSpPr>
      <dsp:spPr>
        <a:xfrm>
          <a:off x="0" y="915366"/>
          <a:ext cx="10258425" cy="4794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5705" tIns="25400" rIns="142240" bIns="25400" numCol="1" spcCol="1270" anchor="t" anchorCtr="0">
          <a:noAutofit/>
        </a:bodyPr>
        <a:lstStyle/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2000" b="1" kern="1200" dirty="0">
            <a:solidFill>
              <a:schemeClr val="bg1"/>
            </a:solidFill>
          </a:endParaRPr>
        </a:p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2000" b="1" kern="1200" dirty="0">
            <a:solidFill>
              <a:schemeClr val="bg1"/>
            </a:solidFill>
          </a:endParaRPr>
        </a:p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Projektowane rozwiązania konstrukcyjne obiektu wraz z wynikami obliczeń       statyczno-wytrzymałościowych</a:t>
          </a:r>
        </a:p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2000" b="1" kern="1200" dirty="0">
            <a:solidFill>
              <a:schemeClr val="bg1"/>
            </a:solidFill>
          </a:endParaRPr>
        </a:p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Charakterystykę energetyczną  - w przypadku budynków</a:t>
          </a:r>
        </a:p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2000" b="1" kern="1200" dirty="0">
            <a:solidFill>
              <a:schemeClr val="bg1"/>
            </a:solidFill>
          </a:endParaRPr>
        </a:p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Projektowane niezbędne rozwiązania techniczne oraz materiałowe</a:t>
          </a:r>
        </a:p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2000" b="1" kern="1200" dirty="0">
            <a:solidFill>
              <a:schemeClr val="bg1"/>
            </a:solidFill>
          </a:endParaRPr>
        </a:p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W zależności od potrzeb – dokumentację geologiczno-inżynierską  lub     geotechniczne warunki posadowienia obiektów budowlanych</a:t>
          </a:r>
        </a:p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2000" b="1" kern="1200" dirty="0">
            <a:solidFill>
              <a:schemeClr val="bg1"/>
            </a:solidFill>
          </a:endParaRPr>
        </a:p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b="1" kern="1200" dirty="0">
              <a:solidFill>
                <a:schemeClr val="bg1"/>
              </a:solidFill>
            </a:rPr>
            <a:t>Inne opracowania projektowe</a:t>
          </a:r>
        </a:p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2000" b="1" kern="1200" dirty="0">
            <a:solidFill>
              <a:schemeClr val="bg1"/>
            </a:solidFill>
          </a:endParaRPr>
        </a:p>
        <a:p>
          <a:pPr marL="22860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2000" b="1" kern="1200" dirty="0"/>
        </a:p>
      </dsp:txBody>
      <dsp:txXfrm>
        <a:off x="0" y="915366"/>
        <a:ext cx="10258425" cy="4794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D8900-C496-4276-9B4C-85ADC3EB7057}" type="datetimeFigureOut">
              <a:rPr lang="pl-PL" smtClean="0"/>
              <a:t>18.11.2020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CB009-42D8-4FD6-8C1F-1430363BDE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9343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5E057C-E542-492D-8433-3757D357E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180976"/>
            <a:ext cx="11250613" cy="31623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Jakość powietrza a efektywność energetyczna </a:t>
            </a:r>
            <a:r>
              <a:rPr lang="pl-PL" sz="2400" b="1" dirty="0" err="1">
                <a:solidFill>
                  <a:schemeClr val="bg1"/>
                </a:solidFill>
              </a:rPr>
              <a:t>jpee</a:t>
            </a:r>
            <a:r>
              <a:rPr lang="pl-PL" sz="2400" b="1" dirty="0">
                <a:solidFill>
                  <a:schemeClr val="bg1"/>
                </a:solidFill>
              </a:rPr>
              <a:t> 2020</a:t>
            </a:r>
            <a:br>
              <a:rPr lang="pl-PL" sz="2400" b="1" dirty="0">
                <a:solidFill>
                  <a:schemeClr val="bg1"/>
                </a:solidFill>
              </a:rPr>
            </a:br>
            <a:br>
              <a:rPr lang="pl-PL" sz="3200" b="1" dirty="0">
                <a:solidFill>
                  <a:schemeClr val="bg1"/>
                </a:solidFill>
              </a:rPr>
            </a:br>
            <a:br>
              <a:rPr lang="pl-PL" sz="3200" b="1" dirty="0">
                <a:solidFill>
                  <a:schemeClr val="bg1"/>
                </a:solidFill>
              </a:rPr>
            </a:br>
            <a:br>
              <a:rPr lang="pl-PL" sz="3200" b="1" dirty="0">
                <a:solidFill>
                  <a:schemeClr val="bg1"/>
                </a:solidFill>
              </a:rPr>
            </a:br>
            <a:br>
              <a:rPr lang="pl-PL" sz="3200" b="1" dirty="0">
                <a:solidFill>
                  <a:schemeClr val="bg1"/>
                </a:solidFill>
              </a:rPr>
            </a:br>
            <a:br>
              <a:rPr lang="pl-PL" sz="3200" b="1" dirty="0">
                <a:solidFill>
                  <a:schemeClr val="bg1"/>
                </a:solidFill>
              </a:rPr>
            </a:br>
            <a:r>
              <a:rPr lang="pl-PL" sz="3200" b="1" dirty="0">
                <a:solidFill>
                  <a:schemeClr val="bg1"/>
                </a:solidFill>
              </a:rPr>
              <a:t>zmiany   w  Ustawie   Prawo  budowlane 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EFA36EA-2C28-4606-8F80-0FA97603B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4829175"/>
            <a:ext cx="10850563" cy="2028825"/>
          </a:xfrm>
        </p:spPr>
        <p:txBody>
          <a:bodyPr>
            <a:normAutofit lnSpcReduction="10000"/>
          </a:bodyPr>
          <a:lstStyle/>
          <a:p>
            <a:pPr algn="r"/>
            <a:r>
              <a:rPr lang="pl-PL" b="1" dirty="0">
                <a:solidFill>
                  <a:schemeClr val="bg1"/>
                </a:solidFill>
              </a:rPr>
              <a:t>mgr inż. Małgorzata Boryczko</a:t>
            </a:r>
          </a:p>
          <a:p>
            <a:pPr algn="r"/>
            <a:r>
              <a:rPr lang="pl-PL" sz="1800" b="1" i="1" dirty="0">
                <a:solidFill>
                  <a:schemeClr val="bg1"/>
                </a:solidFill>
              </a:rPr>
              <a:t>Powiatowy Inspektor Nadzoru Budowlanego </a:t>
            </a:r>
          </a:p>
          <a:p>
            <a:pPr algn="r"/>
            <a:r>
              <a:rPr lang="pl-PL" sz="1800" b="1" i="1" dirty="0">
                <a:solidFill>
                  <a:schemeClr val="bg1"/>
                </a:solidFill>
              </a:rPr>
              <a:t>W Krakowie –Powiat Grodzki</a:t>
            </a:r>
          </a:p>
          <a:p>
            <a:pPr algn="r"/>
            <a:r>
              <a:rPr lang="pl-PL" sz="1800" b="1" i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pl-PL" sz="1800" b="1" i="1" dirty="0">
                <a:solidFill>
                  <a:schemeClr val="bg1"/>
                </a:solidFill>
              </a:rPr>
              <a:t>Kraków , 19 listopada 2020 r.</a:t>
            </a:r>
          </a:p>
        </p:txBody>
      </p:sp>
    </p:spTree>
    <p:extLst>
      <p:ext uri="{BB962C8B-B14F-4D97-AF65-F5344CB8AC3E}">
        <p14:creationId xmlns:p14="http://schemas.microsoft.com/office/powerpoint/2010/main" val="3884097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nowa przesłanka sprzeciwu  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30 ust.6 pkt 4)  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90550" y="1162049"/>
            <a:ext cx="11163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400" b="1" dirty="0">
              <a:solidFill>
                <a:schemeClr val="accent2"/>
              </a:solidFill>
            </a:endParaRPr>
          </a:p>
          <a:p>
            <a:endParaRPr lang="pl-PL" sz="2400" b="1" dirty="0">
              <a:solidFill>
                <a:schemeClr val="accent2"/>
              </a:solidFill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2135845-D64C-4BE2-AE22-EBE94A9282DC}"/>
              </a:ext>
            </a:extLst>
          </p:cNvPr>
          <p:cNvSpPr/>
          <p:nvPr/>
        </p:nvSpPr>
        <p:spPr>
          <a:xfrm flipH="1">
            <a:off x="-2" y="942974"/>
            <a:ext cx="12192000" cy="5915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>
                <a:solidFill>
                  <a:schemeClr val="tx1"/>
                </a:solidFill>
              </a:rPr>
              <a:t>rozpoczęcie robót budowlanych</a:t>
            </a:r>
          </a:p>
          <a:p>
            <a:pPr algn="just"/>
            <a:endParaRPr lang="pl-PL" sz="3200" b="1" dirty="0">
              <a:solidFill>
                <a:schemeClr val="accent2"/>
              </a:solidFill>
            </a:endParaRPr>
          </a:p>
          <a:p>
            <a:pPr algn="ctr"/>
            <a:r>
              <a:rPr lang="pl-PL" sz="1800" b="1" dirty="0">
                <a:solidFill>
                  <a:schemeClr val="accent2"/>
                </a:solidFill>
              </a:rPr>
              <a:t> </a:t>
            </a:r>
            <a:r>
              <a:rPr lang="pl-PL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przed </a:t>
            </a:r>
          </a:p>
          <a:p>
            <a:pPr algn="ctr"/>
            <a:endParaRPr lang="pl-PL" sz="4000" b="1" dirty="0">
              <a:solidFill>
                <a:schemeClr val="accent2"/>
              </a:solidFill>
            </a:endParaRPr>
          </a:p>
          <a:p>
            <a:pPr algn="ctr"/>
            <a:r>
              <a:rPr lang="pl-PL" sz="3200" b="1" dirty="0">
                <a:solidFill>
                  <a:schemeClr val="tx1"/>
                </a:solidFill>
              </a:rPr>
              <a:t>skutecznym dokonaniem zgłoszenia</a:t>
            </a:r>
          </a:p>
        </p:txBody>
      </p:sp>
    </p:spTree>
    <p:extLst>
      <p:ext uri="{BB962C8B-B14F-4D97-AF65-F5344CB8AC3E}">
        <p14:creationId xmlns:p14="http://schemas.microsoft.com/office/powerpoint/2010/main" val="784072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Biuletyn informacji  publicznej   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30 a)  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90550" y="1162049"/>
            <a:ext cx="11163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400" b="1" dirty="0">
              <a:solidFill>
                <a:schemeClr val="accent2"/>
              </a:solidFill>
            </a:endParaRPr>
          </a:p>
          <a:p>
            <a:endParaRPr lang="pl-PL" sz="2400" b="1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>
                <a:extLst>
                  <a:ext uri="{FF2B5EF4-FFF2-40B4-BE49-F238E27FC236}">
                    <a16:creationId xmlns:a16="http://schemas.microsoft.com/office/drawing/2014/main" id="{52135845-D64C-4BE2-AE22-EBE94A9282DC}"/>
                  </a:ext>
                </a:extLst>
              </p:cNvPr>
              <p:cNvSpPr/>
              <p:nvPr/>
            </p:nvSpPr>
            <p:spPr>
              <a:xfrm flipH="1">
                <a:off x="-2" y="942974"/>
                <a:ext cx="12191999" cy="591502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pl-PL" sz="5400" b="1" dirty="0">
                    <a:solidFill>
                      <a:schemeClr val="bg1"/>
                    </a:solidFill>
                  </a:rPr>
                  <a:t>B I P</a:t>
                </a:r>
              </a:p>
              <a:p>
                <a:pPr lvl="0" algn="ctr"/>
                <a:r>
                  <a:rPr lang="pl-PL" sz="3200" b="1" dirty="0">
                    <a:solidFill>
                      <a:schemeClr val="bg1"/>
                    </a:solidFill>
                  </a:rPr>
                  <a:t>informacje o niektórych zgłoszeniach</a:t>
                </a:r>
              </a:p>
              <a:p>
                <a:pPr lvl="0" algn="ctr"/>
                <a:r>
                  <a:rPr lang="pl-PL" sz="2400" b="1" dirty="0">
                    <a:solidFill>
                      <a:schemeClr val="bg1"/>
                    </a:solidFill>
                  </a:rPr>
                  <a:t>( zgłoszenie z projektem )</a:t>
                </a:r>
              </a:p>
              <a:p>
                <a:pPr lvl="0" algn="ctr"/>
                <a:endParaRPr lang="pl-PL" sz="2400" b="1" dirty="0"/>
              </a:p>
              <a:p>
                <a:pPr lvl="0" algn="ctr"/>
                <a:r>
                  <a:rPr lang="pl-PL" sz="3200" b="1" dirty="0"/>
                  <a:t>Umieszcza się na okres </a:t>
                </a: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pl-PL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</m:t>
                      </m:r>
                      <m:r>
                        <a:rPr lang="pl-PL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pl-PL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𝒅𝒏𝒊</m:t>
                      </m:r>
                      <m:r>
                        <a:rPr lang="pl-PL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≤</m:t>
                      </m:r>
                      <m:r>
                        <a:rPr lang="pl-PL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</m:t>
                      </m:r>
                      <m:r>
                        <a:rPr lang="pl-PL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pl-PL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𝒅𝒏𝒊</m:t>
                      </m:r>
                    </m:oMath>
                  </m:oMathPara>
                </a14:m>
                <a:endParaRPr lang="pl-PL" sz="3200" b="1" dirty="0">
                  <a:solidFill>
                    <a:schemeClr val="bg1"/>
                  </a:solidFill>
                </a:endParaRPr>
              </a:p>
              <a:p>
                <a:pPr lvl="0" algn="ctr"/>
                <a:endParaRPr lang="pl-PL" sz="3200" b="1" dirty="0"/>
              </a:p>
              <a:p>
                <a:pPr lvl="0" algn="ctr"/>
                <a:r>
                  <a:rPr lang="pl-PL" sz="3200" b="1" dirty="0">
                    <a:solidFill>
                      <a:schemeClr val="bg1"/>
                    </a:solidFill>
                  </a:rPr>
                  <a:t>nie dotyczy  obiektów budowlanych usytuowanych</a:t>
                </a:r>
              </a:p>
              <a:p>
                <a:pPr lvl="0" algn="ctr"/>
                <a:r>
                  <a:rPr lang="pl-PL" sz="3200" b="1" dirty="0">
                    <a:solidFill>
                      <a:schemeClr val="tx1"/>
                    </a:solidFill>
                  </a:rPr>
                  <a:t>na terenach zamkniętych  ( decyzja MON )</a:t>
                </a:r>
              </a:p>
            </p:txBody>
          </p:sp>
        </mc:Choice>
        <mc:Fallback xmlns="">
          <p:sp>
            <p:nvSpPr>
              <p:cNvPr id="3" name="Prostokąt 2">
                <a:extLst>
                  <a:ext uri="{FF2B5EF4-FFF2-40B4-BE49-F238E27FC236}">
                    <a16:creationId xmlns:a16="http://schemas.microsoft.com/office/drawing/2014/main" id="{52135845-D64C-4BE2-AE22-EBE94A9282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-2" y="942974"/>
                <a:ext cx="12191999" cy="59150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543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 </a:t>
            </a:r>
            <a:r>
              <a:rPr lang="pl-PL" sz="2800" b="1" dirty="0" err="1">
                <a:solidFill>
                  <a:srgbClr val="002060"/>
                </a:solidFill>
              </a:rPr>
              <a:t>pRojekt</a:t>
            </a:r>
            <a:r>
              <a:rPr lang="pl-PL" sz="2800" b="1" dirty="0">
                <a:solidFill>
                  <a:srgbClr val="002060"/>
                </a:solidFill>
              </a:rPr>
              <a:t> budowlany  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34 ust.3 )  </a:t>
            </a:r>
            <a:endParaRPr lang="pl-PL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97D710A-B1A4-482A-95CD-D6608FF702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5533631"/>
              </p:ext>
            </p:extLst>
          </p:nvPr>
        </p:nvGraphicFramePr>
        <p:xfrm>
          <a:off x="2255090" y="1047750"/>
          <a:ext cx="7931150" cy="222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C5E9170D-B5CC-498A-A689-A30B0833E920}"/>
              </a:ext>
            </a:extLst>
          </p:cNvPr>
          <p:cNvSpPr/>
          <p:nvPr/>
        </p:nvSpPr>
        <p:spPr>
          <a:xfrm>
            <a:off x="2125347" y="315544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60A1D36B-6210-47DA-BC11-8834E2C9BD90}"/>
              </a:ext>
            </a:extLst>
          </p:cNvPr>
          <p:cNvSpPr/>
          <p:nvPr/>
        </p:nvSpPr>
        <p:spPr>
          <a:xfrm>
            <a:off x="5949886" y="313982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A2DBFB74-F609-4592-B142-9D45BD1FAC49}"/>
              </a:ext>
            </a:extLst>
          </p:cNvPr>
          <p:cNvSpPr/>
          <p:nvPr/>
        </p:nvSpPr>
        <p:spPr>
          <a:xfrm>
            <a:off x="9774425" y="31078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344CE2C5-B835-4792-A298-574096032003}"/>
              </a:ext>
            </a:extLst>
          </p:cNvPr>
          <p:cNvSpPr/>
          <p:nvPr/>
        </p:nvSpPr>
        <p:spPr>
          <a:xfrm>
            <a:off x="590550" y="4358216"/>
            <a:ext cx="3329081" cy="22288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P Z D</a:t>
            </a:r>
          </a:p>
          <a:p>
            <a:pPr algn="ctr"/>
            <a:r>
              <a:rPr lang="pl-PL" b="1" dirty="0"/>
              <a:t>Projekt zagospodarowania działki</a:t>
            </a:r>
          </a:p>
          <a:p>
            <a:pPr algn="ctr"/>
            <a:r>
              <a:rPr lang="pl-PL" b="1" dirty="0"/>
              <a:t>Inf. o obszarze oddziaływania</a:t>
            </a:r>
          </a:p>
        </p:txBody>
      </p:sp>
      <p:sp>
        <p:nvSpPr>
          <p:cNvPr id="19" name="Prostokąt: zaokrąglone rogi 18">
            <a:extLst>
              <a:ext uri="{FF2B5EF4-FFF2-40B4-BE49-F238E27FC236}">
                <a16:creationId xmlns:a16="http://schemas.microsoft.com/office/drawing/2014/main" id="{25BC5403-1BF2-4C63-8740-093C9810EECC}"/>
              </a:ext>
            </a:extLst>
          </p:cNvPr>
          <p:cNvSpPr/>
          <p:nvPr/>
        </p:nvSpPr>
        <p:spPr>
          <a:xfrm>
            <a:off x="4504181" y="4358217"/>
            <a:ext cx="3376041" cy="2228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P A B</a:t>
            </a:r>
          </a:p>
          <a:p>
            <a:pPr algn="ctr"/>
            <a:endParaRPr lang="pl-PL" dirty="0"/>
          </a:p>
          <a:p>
            <a:pPr algn="ctr"/>
            <a:r>
              <a:rPr lang="pl-PL" b="1" dirty="0"/>
              <a:t>Projekt</a:t>
            </a:r>
          </a:p>
          <a:p>
            <a:pPr algn="ctr"/>
            <a:r>
              <a:rPr lang="pl-PL" b="1" dirty="0"/>
              <a:t> architektoniczno- budowlany</a:t>
            </a:r>
            <a:endParaRPr lang="pl-PL" sz="2400" b="1" dirty="0"/>
          </a:p>
          <a:p>
            <a:pPr algn="ctr"/>
            <a:endParaRPr lang="pl-PL" sz="2400" b="1" dirty="0"/>
          </a:p>
        </p:txBody>
      </p:sp>
      <p:sp>
        <p:nvSpPr>
          <p:cNvPr id="21" name="Prostokąt: zaokrąglone rogi 20">
            <a:extLst>
              <a:ext uri="{FF2B5EF4-FFF2-40B4-BE49-F238E27FC236}">
                <a16:creationId xmlns:a16="http://schemas.microsoft.com/office/drawing/2014/main" id="{03B396C3-89B6-4EED-8DDE-5E9BE695E843}"/>
              </a:ext>
            </a:extLst>
          </p:cNvPr>
          <p:cNvSpPr/>
          <p:nvPr/>
        </p:nvSpPr>
        <p:spPr>
          <a:xfrm>
            <a:off x="8464772" y="4400548"/>
            <a:ext cx="3231928" cy="222885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P T</a:t>
            </a:r>
          </a:p>
          <a:p>
            <a:pPr algn="ctr"/>
            <a:endParaRPr lang="pl-PL" dirty="0">
              <a:solidFill>
                <a:schemeClr val="bg1"/>
              </a:solidFill>
            </a:endParaRPr>
          </a:p>
          <a:p>
            <a:pPr algn="ctr"/>
            <a:r>
              <a:rPr lang="pl-PL" b="1" dirty="0">
                <a:solidFill>
                  <a:schemeClr val="bg1"/>
                </a:solidFill>
              </a:rPr>
              <a:t>Projekt techniczny</a:t>
            </a:r>
          </a:p>
          <a:p>
            <a:pPr algn="ctr"/>
            <a:endParaRPr lang="pl-PL" dirty="0">
              <a:solidFill>
                <a:schemeClr val="bg1"/>
              </a:solidFill>
            </a:endParaRPr>
          </a:p>
          <a:p>
            <a:pPr algn="ctr"/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037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wniosek o pozwolenie na budowę 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 art.33 )  </a:t>
            </a:r>
            <a:endParaRPr lang="pl-PL" sz="2800" b="1" dirty="0">
              <a:solidFill>
                <a:schemeClr val="bg1"/>
              </a:solidFill>
            </a:endParaRP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0EFB4BAD-8F1A-4A0F-9F1E-4D95125A83ED}"/>
              </a:ext>
            </a:extLst>
          </p:cNvPr>
          <p:cNvGrpSpPr/>
          <p:nvPr/>
        </p:nvGrpSpPr>
        <p:grpSpPr>
          <a:xfrm>
            <a:off x="400076" y="1085852"/>
            <a:ext cx="11391846" cy="5772149"/>
            <a:chOff x="485829" y="1764385"/>
            <a:chExt cx="11220340" cy="4380111"/>
          </a:xfrm>
        </p:grpSpPr>
        <p:sp>
          <p:nvSpPr>
            <p:cNvPr id="5" name="Dowolny kształt: kształt 4">
              <a:extLst>
                <a:ext uri="{FF2B5EF4-FFF2-40B4-BE49-F238E27FC236}">
                  <a16:creationId xmlns:a16="http://schemas.microsoft.com/office/drawing/2014/main" id="{1297405B-130B-4D2A-934E-B2E6699BBF0E}"/>
                </a:ext>
              </a:extLst>
            </p:cNvPr>
            <p:cNvSpPr/>
            <p:nvPr/>
          </p:nvSpPr>
          <p:spPr>
            <a:xfrm>
              <a:off x="485829" y="1814979"/>
              <a:ext cx="5243149" cy="1568456"/>
            </a:xfrm>
            <a:custGeom>
              <a:avLst/>
              <a:gdLst>
                <a:gd name="connsiteX0" fmla="*/ 0 w 5243149"/>
                <a:gd name="connsiteY0" fmla="*/ 0 h 1871584"/>
                <a:gd name="connsiteX1" fmla="*/ 5243149 w 5243149"/>
                <a:gd name="connsiteY1" fmla="*/ 0 h 1871584"/>
                <a:gd name="connsiteX2" fmla="*/ 5243149 w 5243149"/>
                <a:gd name="connsiteY2" fmla="*/ 1871584 h 1871584"/>
                <a:gd name="connsiteX3" fmla="*/ 0 w 5243149"/>
                <a:gd name="connsiteY3" fmla="*/ 1871584 h 1871584"/>
                <a:gd name="connsiteX4" fmla="*/ 0 w 5243149"/>
                <a:gd name="connsiteY4" fmla="*/ 0 h 1871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43149" h="1871584">
                  <a:moveTo>
                    <a:pt x="0" y="0"/>
                  </a:moveTo>
                  <a:lnTo>
                    <a:pt x="5243149" y="0"/>
                  </a:lnTo>
                  <a:lnTo>
                    <a:pt x="5243149" y="1871584"/>
                  </a:lnTo>
                  <a:lnTo>
                    <a:pt x="0" y="18715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3144" tIns="150368" rIns="263144" bIns="150368" numCol="1" spcCol="1270" anchor="ctr" anchorCtr="0">
              <a:noAutofit/>
            </a:bodyPr>
            <a:lstStyle/>
            <a:p>
              <a:pPr marL="0" lvl="0" indent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3700" b="1" kern="1200" dirty="0"/>
                <a:t>Przed nowelizacją</a:t>
              </a:r>
              <a:endParaRPr lang="pl-PL" sz="3700" kern="1200" dirty="0"/>
            </a:p>
          </p:txBody>
        </p:sp>
        <p:sp>
          <p:nvSpPr>
            <p:cNvPr id="6" name="Dowolny kształt: kształt 5">
              <a:extLst>
                <a:ext uri="{FF2B5EF4-FFF2-40B4-BE49-F238E27FC236}">
                  <a16:creationId xmlns:a16="http://schemas.microsoft.com/office/drawing/2014/main" id="{9947B22F-A88C-433D-8C58-31C5972A6455}"/>
                </a:ext>
              </a:extLst>
            </p:cNvPr>
            <p:cNvSpPr/>
            <p:nvPr/>
          </p:nvSpPr>
          <p:spPr>
            <a:xfrm>
              <a:off x="485829" y="3383435"/>
              <a:ext cx="5243149" cy="2761061"/>
            </a:xfrm>
            <a:custGeom>
              <a:avLst/>
              <a:gdLst>
                <a:gd name="connsiteX0" fmla="*/ 0 w 5243149"/>
                <a:gd name="connsiteY0" fmla="*/ 0 h 2082082"/>
                <a:gd name="connsiteX1" fmla="*/ 5243149 w 5243149"/>
                <a:gd name="connsiteY1" fmla="*/ 0 h 2082082"/>
                <a:gd name="connsiteX2" fmla="*/ 5243149 w 5243149"/>
                <a:gd name="connsiteY2" fmla="*/ 2082082 h 2082082"/>
                <a:gd name="connsiteX3" fmla="*/ 0 w 5243149"/>
                <a:gd name="connsiteY3" fmla="*/ 2082082 h 2082082"/>
                <a:gd name="connsiteX4" fmla="*/ 0 w 5243149"/>
                <a:gd name="connsiteY4" fmla="*/ 0 h 2082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43149" h="2082082">
                  <a:moveTo>
                    <a:pt x="0" y="0"/>
                  </a:moveTo>
                  <a:lnTo>
                    <a:pt x="5243149" y="0"/>
                  </a:lnTo>
                  <a:lnTo>
                    <a:pt x="5243149" y="2082082"/>
                  </a:lnTo>
                  <a:lnTo>
                    <a:pt x="0" y="20820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7358" tIns="197358" rIns="263144" bIns="296037" numCol="1" spcCol="1270" anchor="t" anchorCtr="0">
              <a:noAutofit/>
            </a:bodyPr>
            <a:lstStyle/>
            <a:p>
              <a:pPr marL="0" lvl="1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pl-PL" sz="2400" b="1" kern="1200" dirty="0"/>
                <a:t>4 egz.</a:t>
              </a:r>
            </a:p>
            <a:p>
              <a:pPr marL="0" lvl="1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pl-PL" sz="2400" b="1" kern="1200" dirty="0"/>
            </a:p>
            <a:p>
              <a:pPr marL="0" lvl="1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pl-PL" sz="2400" b="1" dirty="0"/>
                <a:t>projektu budowlanego</a:t>
              </a:r>
              <a:endParaRPr lang="pl-PL" sz="2400" kern="1200" dirty="0"/>
            </a:p>
          </p:txBody>
        </p:sp>
        <p:sp>
          <p:nvSpPr>
            <p:cNvPr id="7" name="Dowolny kształt: kształt 6">
              <a:extLst>
                <a:ext uri="{FF2B5EF4-FFF2-40B4-BE49-F238E27FC236}">
                  <a16:creationId xmlns:a16="http://schemas.microsoft.com/office/drawing/2014/main" id="{0DCD0065-E31E-4C96-A85E-83A0D6F4CBDC}"/>
                </a:ext>
              </a:extLst>
            </p:cNvPr>
            <p:cNvSpPr/>
            <p:nvPr/>
          </p:nvSpPr>
          <p:spPr>
            <a:xfrm>
              <a:off x="6386830" y="1764385"/>
              <a:ext cx="5281244" cy="1619051"/>
            </a:xfrm>
            <a:custGeom>
              <a:avLst/>
              <a:gdLst>
                <a:gd name="connsiteX0" fmla="*/ 0 w 5243149"/>
                <a:gd name="connsiteY0" fmla="*/ 0 h 1871584"/>
                <a:gd name="connsiteX1" fmla="*/ 5243149 w 5243149"/>
                <a:gd name="connsiteY1" fmla="*/ 0 h 1871584"/>
                <a:gd name="connsiteX2" fmla="*/ 5243149 w 5243149"/>
                <a:gd name="connsiteY2" fmla="*/ 1871584 h 1871584"/>
                <a:gd name="connsiteX3" fmla="*/ 0 w 5243149"/>
                <a:gd name="connsiteY3" fmla="*/ 1871584 h 1871584"/>
                <a:gd name="connsiteX4" fmla="*/ 0 w 5243149"/>
                <a:gd name="connsiteY4" fmla="*/ 0 h 1871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43149" h="1871584">
                  <a:moveTo>
                    <a:pt x="0" y="0"/>
                  </a:moveTo>
                  <a:lnTo>
                    <a:pt x="5243149" y="0"/>
                  </a:lnTo>
                  <a:lnTo>
                    <a:pt x="5243149" y="1871584"/>
                  </a:lnTo>
                  <a:lnTo>
                    <a:pt x="0" y="18715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3144" tIns="150368" rIns="263144" bIns="150368" numCol="1" spcCol="1270" anchor="ctr" anchorCtr="0">
              <a:noAutofit/>
            </a:bodyPr>
            <a:lstStyle/>
            <a:p>
              <a:pPr marL="0" lvl="0" indent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l-PL" sz="3700" b="1" kern="1200" dirty="0"/>
            </a:p>
            <a:p>
              <a:pPr marL="0" lvl="0" indent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3700" b="1" kern="1200" dirty="0"/>
                <a:t>Po nowelizacji</a:t>
              </a:r>
            </a:p>
            <a:p>
              <a:pPr marL="0" lvl="0" indent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l-PL" sz="3700" kern="1200" dirty="0"/>
            </a:p>
          </p:txBody>
        </p:sp>
        <p:sp>
          <p:nvSpPr>
            <p:cNvPr id="8" name="Prostokąt 7">
              <a:extLst>
                <a:ext uri="{FF2B5EF4-FFF2-40B4-BE49-F238E27FC236}">
                  <a16:creationId xmlns:a16="http://schemas.microsoft.com/office/drawing/2014/main" id="{BA2C71F2-8DCA-4E10-ABF1-EFC2E82777E5}"/>
                </a:ext>
              </a:extLst>
            </p:cNvPr>
            <p:cNvSpPr/>
            <p:nvPr/>
          </p:nvSpPr>
          <p:spPr>
            <a:xfrm>
              <a:off x="6386830" y="3383435"/>
              <a:ext cx="5319339" cy="2761061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  <a:ln>
              <a:solidFill>
                <a:schemeClr val="accent5">
                  <a:lumMod val="60000"/>
                  <a:lumOff val="40000"/>
                  <a:alpha val="90000"/>
                </a:schemeClr>
              </a:solidFill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pl-PL" sz="2400" b="1" dirty="0"/>
                <a:t>3 egz.</a:t>
              </a:r>
            </a:p>
            <a:p>
              <a:pPr algn="ctr"/>
              <a:r>
                <a:rPr lang="pl-PL" sz="2400" b="1" dirty="0"/>
                <a:t>Projektu zagospodarowania działki lub terenu</a:t>
              </a:r>
            </a:p>
            <a:p>
              <a:pPr algn="ctr"/>
              <a:r>
                <a:rPr lang="pl-PL" sz="2400" b="1" dirty="0"/>
                <a:t>oraz projektu architektoniczno-budowlanego</a:t>
              </a:r>
            </a:p>
            <a:p>
              <a:pPr algn="ctr"/>
              <a:r>
                <a:rPr lang="pl-PL" b="1" dirty="0"/>
                <a:t>wraz z opiniami, uzgodnieniami, pozwoleniami i innymi dokumentami, których obowiązek dołączenia wynika z przepisów odrębnych ustaw lub ich </a:t>
              </a:r>
              <a:r>
                <a:rPr lang="pl-PL" b="1" u="sng" dirty="0"/>
                <a:t>kopiami</a:t>
              </a:r>
              <a:r>
                <a:rPr lang="pl-PL" b="1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3868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 </a:t>
            </a:r>
            <a:r>
              <a:rPr lang="pl-PL" sz="2800" b="1" dirty="0" err="1">
                <a:solidFill>
                  <a:srgbClr val="002060"/>
                </a:solidFill>
              </a:rPr>
              <a:t>pRojekt</a:t>
            </a:r>
            <a:r>
              <a:rPr lang="pl-PL" sz="2800" b="1">
                <a:solidFill>
                  <a:srgbClr val="002060"/>
                </a:solidFill>
              </a:rPr>
              <a:t> budowlany  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34 ust.3 )  </a:t>
            </a:r>
            <a:endParaRPr lang="pl-PL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97D710A-B1A4-482A-95CD-D6608FF702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482441"/>
              </p:ext>
            </p:extLst>
          </p:nvPr>
        </p:nvGraphicFramePr>
        <p:xfrm>
          <a:off x="1038225" y="942974"/>
          <a:ext cx="10258425" cy="5715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9589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 </a:t>
            </a:r>
            <a:r>
              <a:rPr lang="pl-PL" sz="2800" b="1" dirty="0" err="1">
                <a:solidFill>
                  <a:srgbClr val="002060"/>
                </a:solidFill>
              </a:rPr>
              <a:t>pRojekt</a:t>
            </a:r>
            <a:r>
              <a:rPr lang="pl-PL" sz="2800" b="1" dirty="0">
                <a:solidFill>
                  <a:srgbClr val="002060"/>
                </a:solidFill>
              </a:rPr>
              <a:t>  budowlany  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34 ust.3 )  </a:t>
            </a:r>
            <a:endParaRPr lang="pl-PL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97D710A-B1A4-482A-95CD-D6608FF702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0386153"/>
              </p:ext>
            </p:extLst>
          </p:nvPr>
        </p:nvGraphicFramePr>
        <p:xfrm>
          <a:off x="1038225" y="942974"/>
          <a:ext cx="10258425" cy="5715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1877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 </a:t>
            </a:r>
            <a:r>
              <a:rPr lang="pl-PL" sz="2800" b="1" dirty="0" err="1">
                <a:solidFill>
                  <a:srgbClr val="002060"/>
                </a:solidFill>
              </a:rPr>
              <a:t>pRojekt</a:t>
            </a:r>
            <a:r>
              <a:rPr lang="pl-PL" sz="2800" b="1" dirty="0">
                <a:solidFill>
                  <a:srgbClr val="002060"/>
                </a:solidFill>
              </a:rPr>
              <a:t> budowlany  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34 ust.3 )  </a:t>
            </a:r>
            <a:endParaRPr lang="pl-PL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97D710A-B1A4-482A-95CD-D6608FF702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110932"/>
              </p:ext>
            </p:extLst>
          </p:nvPr>
        </p:nvGraphicFramePr>
        <p:xfrm>
          <a:off x="1038225" y="942974"/>
          <a:ext cx="10258425" cy="5715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0190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66256E-F43A-4BA1-AC9B-CB2F29DFD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933450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Istotne i nieistotne  odstąpienie od zatwierdzonego </a:t>
            </a:r>
            <a:r>
              <a:rPr lang="pl-PL" sz="2400" b="1" dirty="0" err="1">
                <a:solidFill>
                  <a:schemeClr val="bg1"/>
                </a:solidFill>
              </a:rPr>
              <a:t>pZD</a:t>
            </a:r>
            <a:r>
              <a:rPr lang="pl-PL" sz="2400" b="1" dirty="0">
                <a:solidFill>
                  <a:schemeClr val="bg1"/>
                </a:solidFill>
              </a:rPr>
              <a:t> oraz PAB  lub innych warunków  decyzji o pozwoleniu na budowę  ( art.36a )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63EEAD5-A2CF-4253-AA7A-E6E184D7E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425" y="933450"/>
            <a:ext cx="11753850" cy="5924550"/>
          </a:xfrm>
        </p:spPr>
        <p:txBody>
          <a:bodyPr>
            <a:normAutofit/>
          </a:bodyPr>
          <a:lstStyle/>
          <a:p>
            <a:pPr algn="ctr"/>
            <a:endParaRPr lang="pl-PL" dirty="0"/>
          </a:p>
          <a:p>
            <a:pPr algn="ctr"/>
            <a:r>
              <a:rPr lang="pl-PL" sz="3200" b="1" dirty="0">
                <a:solidFill>
                  <a:schemeClr val="accent1"/>
                </a:solidFill>
              </a:rPr>
              <a:t>Istotne odstąpienie </a:t>
            </a:r>
          </a:p>
          <a:p>
            <a:pPr algn="ctr"/>
            <a:endParaRPr lang="pl-PL" sz="2400" b="1" dirty="0"/>
          </a:p>
          <a:p>
            <a:pPr algn="just"/>
            <a:endParaRPr lang="pl-PL" sz="2400" b="1" dirty="0"/>
          </a:p>
          <a:p>
            <a:pPr algn="just"/>
            <a:endParaRPr lang="pl-PL" sz="3200" b="1" dirty="0"/>
          </a:p>
          <a:p>
            <a:pPr algn="just"/>
            <a:endParaRPr lang="pl-PL" sz="3200" b="1" dirty="0"/>
          </a:p>
          <a:p>
            <a:pPr algn="just"/>
            <a:endParaRPr lang="pl-PL" sz="3200" b="1" dirty="0"/>
          </a:p>
          <a:p>
            <a:pPr algn="ctr"/>
            <a:endParaRPr lang="pl-PL" sz="3200" b="1" dirty="0"/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B039BBC6-9BD8-4299-BA3A-B8108A01B4CE}"/>
              </a:ext>
            </a:extLst>
          </p:cNvPr>
          <p:cNvSpPr/>
          <p:nvPr/>
        </p:nvSpPr>
        <p:spPr>
          <a:xfrm>
            <a:off x="857251" y="1352550"/>
            <a:ext cx="10372724" cy="1123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Istotne odstąpienie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A98F4102-5609-4F61-9983-361510FA8870}"/>
              </a:ext>
            </a:extLst>
          </p:cNvPr>
          <p:cNvSpPr/>
          <p:nvPr/>
        </p:nvSpPr>
        <p:spPr>
          <a:xfrm>
            <a:off x="857252" y="3495675"/>
            <a:ext cx="5000624" cy="1057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Dotyczy</a:t>
            </a:r>
          </a:p>
        </p:txBody>
      </p: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4AC79CF7-DA14-4959-B649-0DC8AA1F857E}"/>
              </a:ext>
            </a:extLst>
          </p:cNvPr>
          <p:cNvSpPr/>
          <p:nvPr/>
        </p:nvSpPr>
        <p:spPr>
          <a:xfrm>
            <a:off x="6210300" y="3495675"/>
            <a:ext cx="5000624" cy="105727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Nie dotyczy</a:t>
            </a:r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5BADDAA3-BF36-4653-B948-F78BCF5F4C09}"/>
              </a:ext>
            </a:extLst>
          </p:cNvPr>
          <p:cNvSpPr/>
          <p:nvPr/>
        </p:nvSpPr>
        <p:spPr>
          <a:xfrm>
            <a:off x="857251" y="5381625"/>
            <a:ext cx="5000625" cy="1057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PZD     I     PAB</a:t>
            </a:r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BC3A774A-B561-4205-A893-C18D44312426}"/>
              </a:ext>
            </a:extLst>
          </p:cNvPr>
          <p:cNvSpPr/>
          <p:nvPr/>
        </p:nvSpPr>
        <p:spPr>
          <a:xfrm>
            <a:off x="6334126" y="5486400"/>
            <a:ext cx="4876798" cy="9525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PT</a:t>
            </a:r>
          </a:p>
        </p:txBody>
      </p:sp>
      <p:sp>
        <p:nvSpPr>
          <p:cNvPr id="12" name="Strzałka: w dół 11">
            <a:extLst>
              <a:ext uri="{FF2B5EF4-FFF2-40B4-BE49-F238E27FC236}">
                <a16:creationId xmlns:a16="http://schemas.microsoft.com/office/drawing/2014/main" id="{BD5332DA-48E1-4A99-AB71-7109CCCD6E67}"/>
              </a:ext>
            </a:extLst>
          </p:cNvPr>
          <p:cNvSpPr/>
          <p:nvPr/>
        </p:nvSpPr>
        <p:spPr>
          <a:xfrm>
            <a:off x="3343275" y="2667000"/>
            <a:ext cx="484632" cy="695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: w dół 12">
            <a:extLst>
              <a:ext uri="{FF2B5EF4-FFF2-40B4-BE49-F238E27FC236}">
                <a16:creationId xmlns:a16="http://schemas.microsoft.com/office/drawing/2014/main" id="{4A01BE9B-02D4-4C43-8410-C1A8897AE237}"/>
              </a:ext>
            </a:extLst>
          </p:cNvPr>
          <p:cNvSpPr/>
          <p:nvPr/>
        </p:nvSpPr>
        <p:spPr>
          <a:xfrm>
            <a:off x="3357563" y="4610100"/>
            <a:ext cx="484632" cy="657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Strzałka: w dół 13">
            <a:extLst>
              <a:ext uri="{FF2B5EF4-FFF2-40B4-BE49-F238E27FC236}">
                <a16:creationId xmlns:a16="http://schemas.microsoft.com/office/drawing/2014/main" id="{E56FF677-6552-45F4-B252-ABCCD98E88C4}"/>
              </a:ext>
            </a:extLst>
          </p:cNvPr>
          <p:cNvSpPr/>
          <p:nvPr/>
        </p:nvSpPr>
        <p:spPr>
          <a:xfrm>
            <a:off x="8686800" y="2571750"/>
            <a:ext cx="484632" cy="828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Strzałka: w dół 14">
            <a:extLst>
              <a:ext uri="{FF2B5EF4-FFF2-40B4-BE49-F238E27FC236}">
                <a16:creationId xmlns:a16="http://schemas.microsoft.com/office/drawing/2014/main" id="{4F6381E4-7448-4C76-8503-AF3531BCD292}"/>
              </a:ext>
            </a:extLst>
          </p:cNvPr>
          <p:cNvSpPr/>
          <p:nvPr/>
        </p:nvSpPr>
        <p:spPr>
          <a:xfrm>
            <a:off x="8620698" y="4648199"/>
            <a:ext cx="484632" cy="733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472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66256E-F43A-4BA1-AC9B-CB2F29DFD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933450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Istotne i nieistotne  odstąpienie od zatwierdzonego </a:t>
            </a:r>
            <a:r>
              <a:rPr lang="pl-PL" sz="2400" b="1" dirty="0" err="1">
                <a:solidFill>
                  <a:schemeClr val="bg1"/>
                </a:solidFill>
              </a:rPr>
              <a:t>pZD</a:t>
            </a:r>
            <a:r>
              <a:rPr lang="pl-PL" sz="2400" b="1" dirty="0">
                <a:solidFill>
                  <a:schemeClr val="bg1"/>
                </a:solidFill>
              </a:rPr>
              <a:t> oraz PAB  lub innych warunków  decyzji o pozwoleniu na budowę ( art.36a )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63EEAD5-A2CF-4253-AA7A-E6E184D7E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933450"/>
            <a:ext cx="10983912" cy="5924550"/>
          </a:xfrm>
        </p:spPr>
        <p:txBody>
          <a:bodyPr>
            <a:normAutofit lnSpcReduction="10000"/>
          </a:bodyPr>
          <a:lstStyle/>
          <a:p>
            <a:endParaRPr lang="pl-PL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b="1" dirty="0">
                <a:solidFill>
                  <a:schemeClr val="accent1"/>
                </a:solidFill>
              </a:rPr>
              <a:t>Istotne odstąpienie od zatwierdzonego projektu zagospodarowania działki lub terenu lub projektu architektoniczno-budowlanego   lub innych warunków pozwolenia na budowę stanowi odstąpienie w zakresie: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accent1"/>
                </a:solidFill>
              </a:rPr>
              <a:t> projektu zagospodarowania działki lub terenu, w przypadku zwiększenia obszaru    oddziaływania obiektu poza działkę, na której obiekt  budowlany 	został zaprojektowany</a:t>
            </a:r>
          </a:p>
          <a:p>
            <a:r>
              <a:rPr lang="pl-PL" sz="2000" b="1" dirty="0"/>
              <a:t>	</a:t>
            </a:r>
            <a:r>
              <a:rPr lang="pl-PL" sz="2000" b="1" dirty="0">
                <a:solidFill>
                  <a:srgbClr val="FFFF00"/>
                </a:solidFill>
              </a:rPr>
              <a:t>nie dotyczy  </a:t>
            </a:r>
            <a:r>
              <a:rPr lang="pl-PL" sz="2000" b="1" dirty="0">
                <a:solidFill>
                  <a:schemeClr val="accent1"/>
                </a:solidFill>
              </a:rPr>
              <a:t>urządzeń budowlanych ani obiektów małej architektury</a:t>
            </a:r>
          </a:p>
          <a:p>
            <a:endParaRPr lang="pl-PL" sz="20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b="1" dirty="0">
                <a:solidFill>
                  <a:schemeClr val="accent1"/>
                </a:solidFill>
              </a:rPr>
              <a:t>Charakterystycznych parametrów obiektu budowlanego dotyczących: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accent1"/>
                </a:solidFill>
              </a:rPr>
              <a:t>	powierzchni zabudowy w zakresie przekraczającym 5 %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accent1"/>
                </a:solidFill>
              </a:rPr>
              <a:t>   wysokości, długości lub szerokości w zakresie przekraczającym 2 % ( w tym    obiekty liniowe 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accent1"/>
                </a:solidFill>
              </a:rPr>
              <a:t>   liczby kondygnacji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     Nie jest istotnym odstępstwem zmiana kubatury</a:t>
            </a:r>
          </a:p>
          <a:p>
            <a:endParaRPr lang="pl-P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76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66256E-F43A-4BA1-AC9B-CB2F29DFD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933450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Istotne i nieistotne  odstąpienie od zatwierdzonego </a:t>
            </a:r>
            <a:r>
              <a:rPr lang="pl-PL" sz="2400" b="1" dirty="0" err="1">
                <a:solidFill>
                  <a:schemeClr val="bg1"/>
                </a:solidFill>
              </a:rPr>
              <a:t>pZD</a:t>
            </a:r>
            <a:r>
              <a:rPr lang="pl-PL" sz="2400" b="1" dirty="0">
                <a:solidFill>
                  <a:schemeClr val="bg1"/>
                </a:solidFill>
              </a:rPr>
              <a:t> oraz PAB  lub innych warunków  decyzji o pozwoleniu na budowę  ( art.36a )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63EEAD5-A2CF-4253-AA7A-E6E184D7E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933450"/>
            <a:ext cx="10983912" cy="5924550"/>
          </a:xfrm>
        </p:spPr>
        <p:txBody>
          <a:bodyPr>
            <a:normAutofit/>
          </a:bodyPr>
          <a:lstStyle/>
          <a:p>
            <a:endParaRPr lang="pl-PL" sz="20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b="1" dirty="0"/>
              <a:t> </a:t>
            </a:r>
            <a:r>
              <a:rPr lang="pl-PL" sz="2000" b="1" dirty="0">
                <a:solidFill>
                  <a:schemeClr val="accent1"/>
                </a:solidFill>
              </a:rPr>
              <a:t>Istotne odstąpienie od zatwierdzonego PZD oraz PAB</a:t>
            </a:r>
          </a:p>
          <a:p>
            <a:r>
              <a:rPr lang="pl-PL" sz="2000" b="1" dirty="0">
                <a:solidFill>
                  <a:schemeClr val="accent1"/>
                </a:solidFill>
              </a:rPr>
              <a:t>Gdy dotyczy uzyskania lub zmiany decyzji, pozwoleń  lub uzgodnień , które są wymagane do uzyskania  decyzji o pozwoleniu na budowę  lub zgłoszenia z projektem</a:t>
            </a:r>
          </a:p>
          <a:p>
            <a:r>
              <a:rPr lang="pl-PL" sz="2000" b="1" dirty="0"/>
              <a:t>	</a:t>
            </a:r>
            <a:r>
              <a:rPr lang="pl-PL" sz="2000" b="1" dirty="0">
                <a:solidFill>
                  <a:srgbClr val="FFFF00"/>
                </a:solidFill>
              </a:rPr>
              <a:t>o ile nie dotyczy  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	- warunków ochrony </a:t>
            </a:r>
            <a:r>
              <a:rPr lang="pl-PL" sz="2000" b="1" dirty="0" err="1">
                <a:solidFill>
                  <a:srgbClr val="FFFF00"/>
                </a:solidFill>
              </a:rPr>
              <a:t>ppoż</a:t>
            </a:r>
            <a:endParaRPr lang="pl-PL" sz="2000" b="1" dirty="0">
              <a:solidFill>
                <a:srgbClr val="FFFF00"/>
              </a:solidFill>
            </a:endParaRPr>
          </a:p>
          <a:p>
            <a:r>
              <a:rPr lang="pl-PL" sz="2000" b="1" dirty="0">
                <a:solidFill>
                  <a:srgbClr val="FFFF00"/>
                </a:solidFill>
              </a:rPr>
              <a:t>	- warunków higienicznych i zdrowotnych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	- wymagań zawartych w pozwoleniu właściwego konserwatora zabytków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W sytuacji gdy uzyska się w/</a:t>
            </a:r>
            <a:r>
              <a:rPr lang="pl-PL" sz="2000" b="1" dirty="0" err="1">
                <a:solidFill>
                  <a:srgbClr val="FFFF00"/>
                </a:solidFill>
              </a:rPr>
              <a:t>wym</a:t>
            </a:r>
            <a:r>
              <a:rPr lang="pl-PL" sz="2000" b="1" dirty="0">
                <a:solidFill>
                  <a:srgbClr val="FFFF00"/>
                </a:solidFill>
              </a:rPr>
              <a:t>  uzgodnienia, nie będzie potrzeba wdrażać postępowania o zmianę decyzji o pozwoleniu na budowę</a:t>
            </a:r>
            <a:endParaRPr lang="pl-PL" sz="2000" b="1" dirty="0"/>
          </a:p>
          <a:p>
            <a:endParaRPr lang="pl-PL" sz="20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b="1" dirty="0">
                <a:solidFill>
                  <a:schemeClr val="accent6">
                    <a:lumMod val="75000"/>
                  </a:schemeClr>
                </a:solidFill>
              </a:rPr>
              <a:t>Zmiana źródła ciepła </a:t>
            </a:r>
            <a:r>
              <a:rPr lang="pl-PL" sz="2000" b="1" dirty="0">
                <a:solidFill>
                  <a:schemeClr val="accent1"/>
                </a:solidFill>
              </a:rPr>
              <a:t>do ogrzewania lub podgrzewania ciepłej wody użytkowej</a:t>
            </a:r>
          </a:p>
          <a:p>
            <a:r>
              <a:rPr lang="pl-PL" sz="2000" b="1" dirty="0">
                <a:solidFill>
                  <a:schemeClr val="accent1"/>
                </a:solidFill>
              </a:rPr>
              <a:t>ze źródła  zasilanego paliwem ciekłym, gazowym, odnawialnym źródłem energii, z sieci ciepłowniczej  </a:t>
            </a:r>
            <a:r>
              <a:rPr lang="pl-PL" sz="2000" b="1" dirty="0">
                <a:solidFill>
                  <a:srgbClr val="751515"/>
                </a:solidFill>
              </a:rPr>
              <a:t>na źródło opalane  paliwem stałym</a:t>
            </a:r>
          </a:p>
          <a:p>
            <a:endParaRPr lang="pl-PL" sz="2000" b="1" dirty="0"/>
          </a:p>
          <a:p>
            <a:endParaRPr lang="pl-P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913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09D3441F-5727-4993-81E5-7B2DE87C56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H="1">
            <a:off x="638169" y="123826"/>
            <a:ext cx="10072689" cy="2352674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pl-PL" sz="2800" b="1" dirty="0">
                <a:solidFill>
                  <a:schemeClr val="bg1"/>
                </a:solidFill>
              </a:rPr>
              <a:t>Nowelizacja Ustawy Prawo budowlane</a:t>
            </a:r>
            <a:br>
              <a:rPr lang="pl-PL" sz="2800" b="1" dirty="0">
                <a:solidFill>
                  <a:schemeClr val="bg1"/>
                </a:solidFill>
              </a:rPr>
            </a:br>
            <a:r>
              <a:rPr lang="pl-PL" sz="2000" b="1" dirty="0">
                <a:solidFill>
                  <a:schemeClr val="bg1"/>
                </a:solidFill>
              </a:rPr>
              <a:t>z dnia 7 lipca 1994 r.  </a:t>
            </a:r>
            <a:br>
              <a:rPr lang="pl-PL" sz="2400" b="1" dirty="0">
                <a:solidFill>
                  <a:schemeClr val="bg1"/>
                </a:solidFill>
              </a:rPr>
            </a:br>
            <a:r>
              <a:rPr lang="pl-PL" sz="2000" b="1" dirty="0">
                <a:solidFill>
                  <a:schemeClr val="bg1"/>
                </a:solidFill>
              </a:rPr>
              <a:t>publikacja  Dz.U. z 2020 r. poz.1333 </a:t>
            </a:r>
          </a:p>
        </p:txBody>
      </p:sp>
      <p:sp>
        <p:nvSpPr>
          <p:cNvPr id="272387" name="Rectangle 3">
            <a:extLst>
              <a:ext uri="{FF2B5EF4-FFF2-40B4-BE49-F238E27FC236}">
                <a16:creationId xmlns:a16="http://schemas.microsoft.com/office/drawing/2014/main" id="{5F10F7D0-1321-485B-B38F-E588F31AA0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0525" y="1562101"/>
            <a:ext cx="10744200" cy="3905249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pl-PL" b="1" i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pl-PL" b="1" i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pl-PL" b="1" i="1" dirty="0">
                <a:solidFill>
                  <a:schemeClr val="bg1"/>
                </a:solidFill>
              </a:rPr>
              <a:t>w brzmieniu po19.09.2020 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pl-PL" b="1" i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pl-PL" b="1" i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pl-PL" b="1" i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pl-PL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pl-PL" b="1" dirty="0">
                <a:solidFill>
                  <a:schemeClr val="bg1"/>
                </a:solidFill>
              </a:rPr>
              <a:t>                 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pl-PL" sz="3300" b="1" dirty="0">
                <a:solidFill>
                  <a:schemeClr val="bg1"/>
                </a:solidFill>
              </a:rPr>
              <a:t>USTAWA</a:t>
            </a:r>
            <a:r>
              <a:rPr lang="pl-PL" sz="2800" b="1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pl-PL" sz="2400" b="1" dirty="0">
                <a:solidFill>
                  <a:schemeClr val="bg1"/>
                </a:solidFill>
              </a:rPr>
              <a:t>Z DNIA 13 LUTEGO 2020 R.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pl-PL" sz="24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pl-PL" sz="2400" b="1" dirty="0">
                <a:solidFill>
                  <a:schemeClr val="bg1"/>
                </a:solidFill>
              </a:rPr>
              <a:t>O zmianie ustawy –Prawo budowlane oraz niektórych innych ustaw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pl-PL" b="1" dirty="0">
                <a:solidFill>
                  <a:schemeClr val="bg1"/>
                </a:solidFill>
              </a:rPr>
              <a:t>( Dz. U. poz.471 )                            </a:t>
            </a:r>
            <a:endParaRPr lang="pl-PL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66256E-F43A-4BA1-AC9B-CB2F29DFD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933450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odstąpienie od projektu technicznego</a:t>
            </a:r>
            <a:br>
              <a:rPr lang="pl-PL" sz="2400" b="1" dirty="0">
                <a:solidFill>
                  <a:schemeClr val="bg1"/>
                </a:solidFill>
              </a:rPr>
            </a:br>
            <a:r>
              <a:rPr lang="pl-PL" sz="2400" b="1" dirty="0">
                <a:solidFill>
                  <a:schemeClr val="bg1"/>
                </a:solidFill>
              </a:rPr>
              <a:t>Art.36 b 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63EEAD5-A2CF-4253-AA7A-E6E184D7E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933450"/>
            <a:ext cx="10983912" cy="5924550"/>
          </a:xfrm>
        </p:spPr>
        <p:txBody>
          <a:bodyPr>
            <a:normAutofit/>
          </a:bodyPr>
          <a:lstStyle/>
          <a:p>
            <a:endParaRPr lang="pl-PL" dirty="0"/>
          </a:p>
          <a:p>
            <a:r>
              <a:rPr lang="pl-PL" sz="2800" b="1" dirty="0">
                <a:solidFill>
                  <a:schemeClr val="accent1"/>
                </a:solidFill>
              </a:rPr>
              <a:t>Projekt techniczny nie podlega zatwierdzeniu.</a:t>
            </a:r>
          </a:p>
          <a:p>
            <a:pPr marL="457200" indent="-457200">
              <a:buAutoNum type="arabicPeriod"/>
            </a:pPr>
            <a:r>
              <a:rPr lang="pl-PL" sz="2400" b="1" dirty="0">
                <a:solidFill>
                  <a:schemeClr val="accent1"/>
                </a:solidFill>
              </a:rPr>
              <a:t>Wprowadzenie zmian  w projekcie technicznym, dotyczącym rozwiązań, które podlegały uzgodnieniom wymaga </a:t>
            </a:r>
            <a:r>
              <a:rPr lang="pl-PL" sz="2400" b="1" dirty="0">
                <a:solidFill>
                  <a:schemeClr val="accent2"/>
                </a:solidFill>
              </a:rPr>
              <a:t>ponownego uzyskania uzgodnień</a:t>
            </a:r>
          </a:p>
          <a:p>
            <a:pPr marL="457200" indent="-457200">
              <a:buAutoNum type="arabicPeriod"/>
            </a:pPr>
            <a:endParaRPr lang="pl-PL" sz="24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pl-PL" sz="2400" b="1" dirty="0">
                <a:solidFill>
                  <a:schemeClr val="accent1"/>
                </a:solidFill>
              </a:rPr>
              <a:t>Odstąpienie od projektu technicznego jest dopuszczalne </a:t>
            </a:r>
            <a:r>
              <a:rPr lang="pl-PL" sz="2400" b="1" dirty="0">
                <a:solidFill>
                  <a:schemeClr val="accent2"/>
                </a:solidFill>
              </a:rPr>
              <a:t>po dokonaniu przez projektanta zmian</a:t>
            </a:r>
            <a:r>
              <a:rPr lang="pl-PL" sz="2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2400" b="1" dirty="0">
                <a:solidFill>
                  <a:schemeClr val="accent1"/>
                </a:solidFill>
              </a:rPr>
              <a:t>w tym projekcie oraz</a:t>
            </a:r>
            <a:r>
              <a:rPr lang="pl-PL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l-PL" sz="2400" b="1" dirty="0">
                <a:solidFill>
                  <a:schemeClr val="accent2"/>
                </a:solidFill>
              </a:rPr>
              <a:t>sprawdzeniu</a:t>
            </a:r>
            <a:r>
              <a:rPr lang="pl-PL" sz="2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2400" b="1" dirty="0">
                <a:solidFill>
                  <a:schemeClr val="accent1"/>
                </a:solidFill>
              </a:rPr>
              <a:t>tych zmian przez projektanta sprawdzającego</a:t>
            </a:r>
          </a:p>
          <a:p>
            <a:pPr marL="457200" indent="-457200">
              <a:buAutoNum type="arabicPeriod"/>
            </a:pPr>
            <a:endParaRPr lang="pl-PL" sz="2400" b="1" dirty="0">
              <a:solidFill>
                <a:schemeClr val="accent1"/>
              </a:solidFill>
            </a:endParaRPr>
          </a:p>
          <a:p>
            <a:pPr marL="457200" indent="-457200">
              <a:buAutoNum type="arabicPeriod"/>
            </a:pPr>
            <a:r>
              <a:rPr lang="pl-PL" sz="2400" b="1" dirty="0">
                <a:solidFill>
                  <a:srgbClr val="FFFF00"/>
                </a:solidFill>
              </a:rPr>
              <a:t>Kierownik budowy </a:t>
            </a:r>
            <a:r>
              <a:rPr lang="pl-PL" sz="2400" b="1" dirty="0">
                <a:solidFill>
                  <a:schemeClr val="accent1"/>
                </a:solidFill>
              </a:rPr>
              <a:t>okazuje aktualny </a:t>
            </a:r>
            <a:r>
              <a:rPr lang="pl-PL" sz="2400" b="1" dirty="0">
                <a:solidFill>
                  <a:srgbClr val="FFFF00"/>
                </a:solidFill>
              </a:rPr>
              <a:t>projekt techniczny </a:t>
            </a:r>
            <a:r>
              <a:rPr lang="pl-PL" sz="2400" b="1" dirty="0">
                <a:solidFill>
                  <a:schemeClr val="accent1"/>
                </a:solidFill>
              </a:rPr>
              <a:t>na każde żądanie organu nadzoru budowlanego.</a:t>
            </a:r>
            <a:endParaRPr lang="pl-PL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210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AD90B8-BFC9-4796-961F-EA935F048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1246BA1-265D-4BF0-82E7-BB291C6742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5DA6EBD-75C2-4239-933E-5EDC5CCFFCC0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bg1"/>
                </a:solidFill>
              </a:rPr>
              <a:t>Wygaśnięcie lub nieważność decyzji</a:t>
            </a:r>
          </a:p>
        </p:txBody>
      </p:sp>
    </p:spTree>
    <p:extLst>
      <p:ext uri="{BB962C8B-B14F-4D97-AF65-F5344CB8AC3E}">
        <p14:creationId xmlns:p14="http://schemas.microsoft.com/office/powerpoint/2010/main" val="2975753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tx1">
              <a:lumMod val="65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wygaśnięcie, uchylenie nieważność  pozwolenia na budowę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37 ust.2 )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90550" y="1162049"/>
            <a:ext cx="111633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endParaRPr lang="pl-PL" sz="2400" b="1" dirty="0">
              <a:solidFill>
                <a:schemeClr val="bg1"/>
              </a:solidFill>
            </a:endParaRPr>
          </a:p>
          <a:p>
            <a:pPr marL="457200" indent="-457200" algn="just">
              <a:buAutoNum type="arabicPeriod"/>
            </a:pPr>
            <a:r>
              <a:rPr lang="pl-PL" sz="2400" b="1" dirty="0">
                <a:solidFill>
                  <a:schemeClr val="bg1"/>
                </a:solidFill>
              </a:rPr>
              <a:t>Decyzja o pozwoleniu na budowę wygasa, jeśli budowa nie została rozpoczęta przed upływem 3 lat od dnia w którym decyzja ta stała się ostateczna lub budowa została przerwana na czas dłuższy niż 3 lata</a:t>
            </a:r>
          </a:p>
          <a:p>
            <a:pPr marL="457200" indent="-457200">
              <a:buAutoNum type="arabicPeriod"/>
            </a:pPr>
            <a:endParaRPr lang="pl-PL" sz="2400" b="1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pl-PL" sz="2400" b="1" dirty="0">
                <a:solidFill>
                  <a:schemeClr val="bg1"/>
                </a:solidFill>
              </a:rPr>
              <a:t> W przypadku:</a:t>
            </a:r>
          </a:p>
          <a:p>
            <a:pPr marL="914400" lvl="1" indent="-457200">
              <a:buAutoNum type="arabicParenR"/>
            </a:pPr>
            <a:r>
              <a:rPr lang="pl-PL" sz="2400" b="1" dirty="0">
                <a:solidFill>
                  <a:schemeClr val="bg1"/>
                </a:solidFill>
              </a:rPr>
              <a:t>Określonym w ust.1 albo</a:t>
            </a:r>
          </a:p>
          <a:p>
            <a:pPr marL="914400" lvl="1" indent="-457200">
              <a:buAutoNum type="arabicParenR"/>
            </a:pPr>
            <a:r>
              <a:rPr lang="pl-PL" sz="2400" b="1" dirty="0">
                <a:solidFill>
                  <a:schemeClr val="bg1"/>
                </a:solidFill>
              </a:rPr>
              <a:t>Stwierdzenia nieważności albo uchylenia decyzji pozwolenia na budowę</a:t>
            </a:r>
          </a:p>
          <a:p>
            <a:pPr marL="342900" indent="-342900" algn="just">
              <a:buFontTx/>
              <a:buChar char="-"/>
            </a:pPr>
            <a:r>
              <a:rPr lang="pl-PL" sz="2400" b="1" dirty="0">
                <a:solidFill>
                  <a:schemeClr val="bg1"/>
                </a:solidFill>
              </a:rPr>
              <a:t>rozpoczęcie albo wznowienie budowy może nastąpić po wydaniu decyzji o pozwoleniu na budowę, o której mowa w art.28 ust 1 </a:t>
            </a:r>
          </a:p>
          <a:p>
            <a:pPr algn="just"/>
            <a:endParaRPr lang="pl-PL" sz="2400" b="1" dirty="0">
              <a:solidFill>
                <a:schemeClr val="bg1"/>
              </a:solidFill>
            </a:endParaRPr>
          </a:p>
          <a:p>
            <a:pPr algn="just"/>
            <a:r>
              <a:rPr lang="pl-PL" sz="2400" b="1" dirty="0">
                <a:solidFill>
                  <a:schemeClr val="tx1">
                    <a:lumMod val="65000"/>
                  </a:schemeClr>
                </a:solidFill>
              </a:rPr>
              <a:t>Decyzję o pozwoleniu na budowę wydaje się również w przypadku zakończenia robót budowlanych.</a:t>
            </a:r>
            <a:endParaRPr lang="pl-PL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773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tx1">
              <a:lumMod val="65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Stwierdzenie  nieważności decyzji  pozwolenia na budowę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37 b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90550" y="1162049"/>
            <a:ext cx="111633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endParaRPr lang="pl-PL" sz="2400" b="1" dirty="0">
              <a:solidFill>
                <a:schemeClr val="bg1"/>
              </a:solidFill>
            </a:endParaRPr>
          </a:p>
          <a:p>
            <a:pPr algn="just"/>
            <a:endParaRPr lang="pl-PL" sz="2400" b="1" dirty="0">
              <a:solidFill>
                <a:schemeClr val="bg1"/>
              </a:solidFill>
            </a:endParaRPr>
          </a:p>
          <a:p>
            <a:pPr algn="ctr"/>
            <a:r>
              <a:rPr lang="pl-PL" sz="3200" b="1" dirty="0">
                <a:solidFill>
                  <a:schemeClr val="bg1"/>
                </a:solidFill>
              </a:rPr>
              <a:t>Nie stwierdza się nieważności  decyzji o pozwoleniu na</a:t>
            </a:r>
          </a:p>
          <a:p>
            <a:pPr algn="ctr"/>
            <a:endParaRPr lang="pl-PL" sz="3200" b="1" dirty="0">
              <a:solidFill>
                <a:schemeClr val="bg1"/>
              </a:solidFill>
            </a:endParaRPr>
          </a:p>
          <a:p>
            <a:pPr algn="ctr"/>
            <a:r>
              <a:rPr lang="pl-PL" sz="3200" b="1" dirty="0">
                <a:solidFill>
                  <a:schemeClr val="bg1"/>
                </a:solidFill>
              </a:rPr>
              <a:t> budowę jeżeli od jej </a:t>
            </a:r>
          </a:p>
          <a:p>
            <a:pPr algn="ctr"/>
            <a:endParaRPr lang="pl-PL" sz="3200" b="1" dirty="0">
              <a:solidFill>
                <a:schemeClr val="bg1"/>
              </a:solidFill>
            </a:endParaRPr>
          </a:p>
          <a:p>
            <a:pPr algn="ctr"/>
            <a:endParaRPr lang="pl-PL" sz="3200" b="1" dirty="0">
              <a:solidFill>
                <a:schemeClr val="bg1"/>
              </a:solidFill>
            </a:endParaRPr>
          </a:p>
          <a:p>
            <a:pPr algn="ctr"/>
            <a:r>
              <a:rPr lang="pl-PL" sz="3200" b="1" dirty="0">
                <a:solidFill>
                  <a:srgbClr val="FFC000"/>
                </a:solidFill>
              </a:rPr>
              <a:t>doręczenia lub ogłoszenia upłynęło </a:t>
            </a:r>
            <a:r>
              <a:rPr lang="pl-PL" sz="4400" b="1" dirty="0">
                <a:solidFill>
                  <a:srgbClr val="FFC000"/>
                </a:solidFill>
              </a:rPr>
              <a:t>5 lat</a:t>
            </a:r>
          </a:p>
          <a:p>
            <a:pPr algn="just"/>
            <a:endParaRPr lang="pl-PL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380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Rozpoczęcie budowy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41 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14348" y="1285874"/>
            <a:ext cx="1146810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dirty="0">
                <a:solidFill>
                  <a:schemeClr val="accent6">
                    <a:lumMod val="75000"/>
                  </a:schemeClr>
                </a:solidFill>
              </a:rPr>
              <a:t>Obowiązki inwestora:</a:t>
            </a:r>
          </a:p>
          <a:p>
            <a:pPr marL="457200" indent="-457200" algn="just">
              <a:buAutoNum type="arabicPeriod"/>
            </a:pPr>
            <a:r>
              <a:rPr lang="pl-PL" sz="2400" b="1" dirty="0">
                <a:solidFill>
                  <a:schemeClr val="bg1"/>
                </a:solidFill>
              </a:rPr>
              <a:t>Zawiadamia </a:t>
            </a:r>
            <a:r>
              <a:rPr lang="pl-PL" sz="2400" b="1" u="sng" dirty="0">
                <a:solidFill>
                  <a:schemeClr val="bg1"/>
                </a:solidFill>
              </a:rPr>
              <a:t>organ nadzoru budowlanego i projektanta sprawującego nadzór </a:t>
            </a:r>
            <a:r>
              <a:rPr lang="pl-PL" sz="2400" b="1" dirty="0">
                <a:solidFill>
                  <a:schemeClr val="bg1"/>
                </a:solidFill>
              </a:rPr>
              <a:t>nad zgodnością realizacji budowy z projektem o zamierzonym terminie rozpoczęcia robót budowlanych, dla których wymagane jest uzyskanie decyzji o pozwoleniu na budowę lub zgłoszenie z projektem</a:t>
            </a:r>
          </a:p>
          <a:p>
            <a:pPr marL="457200" indent="-457200" algn="just">
              <a:buAutoNum type="arabicPeriod"/>
            </a:pPr>
            <a:r>
              <a:rPr lang="pl-PL" sz="2400" b="1" dirty="0">
                <a:solidFill>
                  <a:schemeClr val="bg1"/>
                </a:solidFill>
              </a:rPr>
              <a:t>Do zawiadomienia </a:t>
            </a:r>
            <a:r>
              <a:rPr lang="pl-PL" sz="2400" b="1" dirty="0">
                <a:solidFill>
                  <a:srgbClr val="C00000"/>
                </a:solidFill>
              </a:rPr>
              <a:t>inwestor</a:t>
            </a:r>
            <a:r>
              <a:rPr lang="pl-PL" sz="2400" b="1" dirty="0">
                <a:solidFill>
                  <a:srgbClr val="FF0000"/>
                </a:solidFill>
              </a:rPr>
              <a:t> </a:t>
            </a:r>
            <a:r>
              <a:rPr lang="pl-PL" sz="2400" b="1" dirty="0">
                <a:solidFill>
                  <a:schemeClr val="bg1"/>
                </a:solidFill>
              </a:rPr>
              <a:t>załącza:</a:t>
            </a:r>
          </a:p>
          <a:p>
            <a:pPr algn="just"/>
            <a:r>
              <a:rPr lang="pl-PL" sz="2400" b="1" dirty="0">
                <a:solidFill>
                  <a:schemeClr val="bg1"/>
                </a:solidFill>
              </a:rPr>
              <a:t>	- informację wskazującą imiona i nazwisko kierownika budowy, inspektora nadzoru inwestorskiego wraz z </a:t>
            </a:r>
            <a:r>
              <a:rPr lang="pl-PL" sz="2400" b="1" dirty="0">
                <a:solidFill>
                  <a:srgbClr val="FFC000"/>
                </a:solidFill>
              </a:rPr>
              <a:t>zaświadczeniem o przynależności do właściwej izby samorządu zawodowego i kopii decyzji  o nadaniu uprawnień budowlanych</a:t>
            </a:r>
          </a:p>
          <a:p>
            <a:pPr algn="just"/>
            <a:r>
              <a:rPr lang="pl-PL" sz="2400" b="1" dirty="0">
                <a:solidFill>
                  <a:schemeClr val="bg1"/>
                </a:solidFill>
              </a:rPr>
              <a:t>	-</a:t>
            </a:r>
            <a:r>
              <a:rPr lang="pl-PL" sz="2400" b="1" dirty="0">
                <a:solidFill>
                  <a:srgbClr val="FFC000"/>
                </a:solidFill>
              </a:rPr>
              <a:t> oświadczenie projektanta i projektanta sprawdzającego o sporządzeniu </a:t>
            </a:r>
            <a:r>
              <a:rPr lang="pl-PL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projektu technicznego</a:t>
            </a:r>
            <a:r>
              <a:rPr lang="pl-PL" sz="2400" b="1" dirty="0">
                <a:solidFill>
                  <a:srgbClr val="FFC000"/>
                </a:solidFill>
              </a:rPr>
              <a:t>, zgodnie z przepisami, wiedzą techniczną, projektem zagospodarowania działki lub terenu oraz projektem architektoniczno-budowlanym oraz innymi rozstrzygnięciami</a:t>
            </a:r>
          </a:p>
        </p:txBody>
      </p:sp>
    </p:spTree>
    <p:extLst>
      <p:ext uri="{BB962C8B-B14F-4D97-AF65-F5344CB8AC3E}">
        <p14:creationId xmlns:p14="http://schemas.microsoft.com/office/powerpoint/2010/main" val="18873418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Obowiązki Inwestora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42 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638175" y="742950"/>
            <a:ext cx="11239500" cy="663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l-PL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 algn="just">
              <a:buAutoNum type="arabicPeriod"/>
            </a:pPr>
            <a:r>
              <a:rPr lang="pl-PL" sz="2400" b="1" dirty="0">
                <a:solidFill>
                  <a:schemeClr val="bg1"/>
                </a:solidFill>
              </a:rPr>
              <a:t>Przed rozpoczęciem robót budowlanych musi </a:t>
            </a:r>
            <a:r>
              <a:rPr lang="pl-PL" sz="2400" b="1" dirty="0">
                <a:solidFill>
                  <a:srgbClr val="FFC000"/>
                </a:solidFill>
              </a:rPr>
              <a:t>zapewnić sporządzenie  </a:t>
            </a:r>
            <a:r>
              <a:rPr lang="pl-PL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projektu technicznego</a:t>
            </a:r>
            <a:r>
              <a:rPr lang="pl-PL" sz="2400" b="1" dirty="0">
                <a:solidFill>
                  <a:schemeClr val="bg1"/>
                </a:solidFill>
              </a:rPr>
              <a:t>, z zastrzeżeniami </a:t>
            </a:r>
          </a:p>
          <a:p>
            <a:pPr marL="457200" indent="-457200" algn="just">
              <a:buAutoNum type="arabicPeriod"/>
            </a:pPr>
            <a:endParaRPr lang="pl-PL" sz="2400" b="1" dirty="0">
              <a:solidFill>
                <a:schemeClr val="bg1"/>
              </a:solidFill>
            </a:endParaRPr>
          </a:p>
          <a:p>
            <a:pPr marL="457200" indent="-457200" algn="just">
              <a:buAutoNum type="arabicPeriod"/>
            </a:pPr>
            <a:r>
              <a:rPr lang="pl-PL" sz="2400" b="1" dirty="0">
                <a:solidFill>
                  <a:schemeClr val="bg1"/>
                </a:solidFill>
              </a:rPr>
              <a:t>Ustanowić </a:t>
            </a:r>
            <a:r>
              <a:rPr lang="pl-PL" sz="2400" b="1" dirty="0">
                <a:solidFill>
                  <a:srgbClr val="FFC000"/>
                </a:solidFill>
              </a:rPr>
              <a:t>kierownika budowy </a:t>
            </a:r>
            <a:r>
              <a:rPr lang="pl-PL" sz="2400" b="1" dirty="0">
                <a:solidFill>
                  <a:schemeClr val="bg1"/>
                </a:solidFill>
              </a:rPr>
              <a:t>w określonych przypadkach</a:t>
            </a:r>
            <a:endParaRPr lang="pl-PL" sz="2400" b="1" dirty="0">
              <a:solidFill>
                <a:srgbClr val="FFC000"/>
              </a:solidFill>
            </a:endParaRPr>
          </a:p>
          <a:p>
            <a:pPr marL="457200" indent="-457200" algn="just">
              <a:buAutoNum type="arabicPeriod"/>
            </a:pPr>
            <a:endParaRPr lang="pl-PL" sz="2400" b="1" dirty="0">
              <a:solidFill>
                <a:schemeClr val="bg1"/>
              </a:solidFill>
            </a:endParaRPr>
          </a:p>
          <a:p>
            <a:pPr marL="457200" indent="-457200" algn="just">
              <a:buAutoNum type="arabicPeriod"/>
            </a:pPr>
            <a:r>
              <a:rPr lang="pl-PL" sz="2400" b="1" dirty="0">
                <a:solidFill>
                  <a:schemeClr val="bg1"/>
                </a:solidFill>
              </a:rPr>
              <a:t>Ustanowić </a:t>
            </a:r>
            <a:r>
              <a:rPr lang="pl-PL" sz="2400" b="1" dirty="0">
                <a:solidFill>
                  <a:srgbClr val="FFC000"/>
                </a:solidFill>
              </a:rPr>
              <a:t>inspektora nadzoru inwestorskiego </a:t>
            </a:r>
            <a:r>
              <a:rPr lang="pl-PL" sz="2400" b="1" dirty="0">
                <a:solidFill>
                  <a:schemeClr val="bg1"/>
                </a:solidFill>
              </a:rPr>
              <a:t>w określonych przypadkach</a:t>
            </a:r>
          </a:p>
          <a:p>
            <a:pPr marL="457200" indent="-457200" algn="just">
              <a:buAutoNum type="arabicPeriod"/>
            </a:pPr>
            <a:endParaRPr lang="pl-PL" sz="2400" b="1" dirty="0">
              <a:solidFill>
                <a:srgbClr val="FFC000"/>
              </a:solidFill>
            </a:endParaRPr>
          </a:p>
          <a:p>
            <a:pPr marL="457200" indent="-457200" algn="just">
              <a:buAutoNum type="arabicPeriod"/>
            </a:pPr>
            <a:r>
              <a:rPr lang="pl-PL" sz="2400" b="1" dirty="0">
                <a:solidFill>
                  <a:srgbClr val="FFC000"/>
                </a:solidFill>
              </a:rPr>
              <a:t>Przekazać kierownikowi budowy </a:t>
            </a:r>
            <a:r>
              <a:rPr lang="pl-PL" sz="2400" b="1" dirty="0">
                <a:solidFill>
                  <a:schemeClr val="bg1"/>
                </a:solidFill>
              </a:rPr>
              <a:t>projekt budowlany, w tym </a:t>
            </a:r>
          </a:p>
          <a:p>
            <a:pPr algn="just"/>
            <a:r>
              <a:rPr lang="pl-PL" sz="2400" b="1" dirty="0">
                <a:solidFill>
                  <a:schemeClr val="bg1"/>
                </a:solidFill>
              </a:rPr>
              <a:t>      </a:t>
            </a:r>
            <a:r>
              <a:rPr lang="pl-PL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projekt techniczny,</a:t>
            </a:r>
            <a:r>
              <a:rPr lang="pl-PL" sz="2400" b="1" dirty="0">
                <a:solidFill>
                  <a:schemeClr val="bg1"/>
                </a:solidFill>
              </a:rPr>
              <a:t> o ile jest wymagany</a:t>
            </a:r>
          </a:p>
          <a:p>
            <a:pPr algn="just"/>
            <a:endParaRPr lang="pl-PL" sz="2400" b="1" dirty="0">
              <a:solidFill>
                <a:schemeClr val="bg1"/>
              </a:solidFill>
            </a:endParaRPr>
          </a:p>
          <a:p>
            <a:pPr algn="just"/>
            <a:r>
              <a:rPr lang="pl-PL" sz="2400" b="1" dirty="0"/>
              <a:t>Organ administracji architektoniczno-budowlanej może wyłączyć , w drodze decyzji, obowiązek ustanowienia kierownika budowy, jeżeli jest to uzasadnione nieznacznym stopniem skomplikowania robót budowlanych lub innymi ważnymi względami.</a:t>
            </a:r>
          </a:p>
          <a:p>
            <a:pPr algn="just"/>
            <a:endParaRPr lang="pl-PL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2792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Obowiązki kierownika budowy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45 a 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14350" y="1057274"/>
            <a:ext cx="1146809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dirty="0">
                <a:solidFill>
                  <a:schemeClr val="accent6">
                    <a:lumMod val="75000"/>
                  </a:schemeClr>
                </a:solidFill>
              </a:rPr>
              <a:t>Przed rozpoczęciem budowy  kierownik budowy jest obowiązany</a:t>
            </a:r>
          </a:p>
          <a:p>
            <a:pPr algn="just"/>
            <a:endParaRPr lang="pl-PL" sz="2800" b="1" dirty="0">
              <a:solidFill>
                <a:schemeClr val="bg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l-PL" sz="2800" b="1" dirty="0">
              <a:solidFill>
                <a:schemeClr val="bg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l-PL" sz="2800" b="1" dirty="0">
              <a:solidFill>
                <a:schemeClr val="bg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l-PL" sz="2800" b="1" dirty="0">
              <a:solidFill>
                <a:schemeClr val="bg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l-PL" sz="2800" b="1" dirty="0">
              <a:solidFill>
                <a:schemeClr val="bg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l-PL" sz="2800" b="1" dirty="0">
              <a:solidFill>
                <a:schemeClr val="bg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l-PL" sz="2800" b="1" dirty="0">
              <a:solidFill>
                <a:schemeClr val="bg1"/>
              </a:solidFill>
            </a:endParaRPr>
          </a:p>
          <a:p>
            <a:pPr algn="just"/>
            <a:endParaRPr lang="pl-PL" sz="2800" b="1" dirty="0">
              <a:solidFill>
                <a:schemeClr val="bg1"/>
              </a:solidFill>
            </a:endParaRPr>
          </a:p>
          <a:p>
            <a:pPr algn="just"/>
            <a:endParaRPr lang="pl-PL" sz="2400" b="1" dirty="0">
              <a:solidFill>
                <a:schemeClr val="bg1"/>
              </a:solidFill>
            </a:endParaRPr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22A6392D-D543-4124-A6CF-9EADB97BA35B}"/>
              </a:ext>
            </a:extLst>
          </p:cNvPr>
          <p:cNvSpPr/>
          <p:nvPr/>
        </p:nvSpPr>
        <p:spPr>
          <a:xfrm>
            <a:off x="514349" y="1552575"/>
            <a:ext cx="11468097" cy="691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zabezpieczyć teren budowy lub rozbiórki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l-PL" sz="1800" b="1" dirty="0">
              <a:solidFill>
                <a:schemeClr val="bg1"/>
              </a:solidFill>
            </a:endParaRP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91FEF453-6C92-45C4-B020-14A92DED04E0}"/>
              </a:ext>
            </a:extLst>
          </p:cNvPr>
          <p:cNvSpPr/>
          <p:nvPr/>
        </p:nvSpPr>
        <p:spPr>
          <a:xfrm>
            <a:off x="514350" y="3371849"/>
            <a:ext cx="11468099" cy="1082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b="1" dirty="0">
                <a:solidFill>
                  <a:schemeClr val="tx1"/>
                </a:solidFill>
              </a:rPr>
              <a:t>potwierdzić wpisem w dzienniku budowy otrzymanie od inwestora zatwierdzonego projektu budowlanego oraz, o ile jest wymagany – </a:t>
            </a:r>
            <a:r>
              <a:rPr lang="pl-PL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projektu technicznego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1B4E0FA5-AC8C-458C-9FEB-D0E79C8F33EE}"/>
              </a:ext>
            </a:extLst>
          </p:cNvPr>
          <p:cNvSpPr/>
          <p:nvPr/>
        </p:nvSpPr>
        <p:spPr>
          <a:xfrm>
            <a:off x="514349" y="4638675"/>
            <a:ext cx="11468096" cy="9429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b="1" dirty="0">
                <a:solidFill>
                  <a:schemeClr val="tx1"/>
                </a:solidFill>
              </a:rPr>
              <a:t>umieścić na terenie  budowy tablicę informacyjną oraz ogłoszenie zawierające dane dotyczące BIOZ </a:t>
            </a:r>
          </a:p>
          <a:p>
            <a:pPr algn="just"/>
            <a:endParaRPr lang="pl-PL" sz="1600" b="1" dirty="0">
              <a:solidFill>
                <a:schemeClr val="bg1"/>
              </a:solidFill>
            </a:endParaRPr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DE072817-8C7B-4DED-BC98-149C2296975B}"/>
              </a:ext>
            </a:extLst>
          </p:cNvPr>
          <p:cNvSpPr/>
          <p:nvPr/>
        </p:nvSpPr>
        <p:spPr>
          <a:xfrm>
            <a:off x="514348" y="5695951"/>
            <a:ext cx="11468096" cy="9429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b="1" dirty="0"/>
              <a:t>zapewnić geodezyjne</a:t>
            </a:r>
            <a:r>
              <a:rPr lang="pl-PL" dirty="0"/>
              <a:t> </a:t>
            </a:r>
            <a:r>
              <a:rPr lang="pl-PL" sz="2400" b="1" dirty="0"/>
              <a:t>wyznaczenie obiektu w terenie, a po wybudowaniu geodezyjnej inwentaryzacji powykonawczej</a:t>
            </a:r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0C3E51B4-56C1-41CD-8A71-97746226E15D}"/>
              </a:ext>
            </a:extLst>
          </p:cNvPr>
          <p:cNvSpPr/>
          <p:nvPr/>
        </p:nvSpPr>
        <p:spPr>
          <a:xfrm>
            <a:off x="514347" y="2428874"/>
            <a:ext cx="11468100" cy="7582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prowadzić dziennik budowy, lub rozbiórki lub montażu</a:t>
            </a:r>
          </a:p>
        </p:txBody>
      </p:sp>
    </p:spTree>
    <p:extLst>
      <p:ext uri="{BB962C8B-B14F-4D97-AF65-F5344CB8AC3E}">
        <p14:creationId xmlns:p14="http://schemas.microsoft.com/office/powerpoint/2010/main" val="26860197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C6E41B-9756-4AE8-A771-6796D5E7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8F61179-D6D0-4B60-A7C7-43DBF3CAFE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FC9DFA6C-98AB-4312-B7D5-E28D8D5EE5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accent1"/>
                </a:solidFill>
              </a:rPr>
              <a:t>Samowola budowlana</a:t>
            </a:r>
          </a:p>
        </p:txBody>
      </p:sp>
    </p:spTree>
    <p:extLst>
      <p:ext uri="{BB962C8B-B14F-4D97-AF65-F5344CB8AC3E}">
        <p14:creationId xmlns:p14="http://schemas.microsoft.com/office/powerpoint/2010/main" val="12856971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Samowola budowlana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48 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14348" y="1285874"/>
            <a:ext cx="114681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C00000"/>
                </a:solidFill>
              </a:rPr>
              <a:t>Organ nadzoru budowlanego postanowieniem</a:t>
            </a:r>
          </a:p>
          <a:p>
            <a:pPr algn="ctr"/>
            <a:r>
              <a:rPr lang="pl-PL" sz="2800" b="1" dirty="0">
                <a:solidFill>
                  <a:srgbClr val="C00000"/>
                </a:solidFill>
              </a:rPr>
              <a:t> wstrzymuje budowę obiektu budowlanego lub jego części realizowaną :</a:t>
            </a: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400" b="1" dirty="0">
              <a:solidFill>
                <a:srgbClr val="FFC000"/>
              </a:solidFill>
            </a:endParaRPr>
          </a:p>
          <a:p>
            <a:pPr algn="just"/>
            <a:endParaRPr lang="pl-PL" sz="2400" b="1" dirty="0">
              <a:solidFill>
                <a:srgbClr val="FFC000"/>
              </a:solidFill>
            </a:endParaRP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920DA433-D1B1-48C9-8BEE-C55E7F6EF7B5}"/>
              </a:ext>
            </a:extLst>
          </p:cNvPr>
          <p:cNvSpPr/>
          <p:nvPr/>
        </p:nvSpPr>
        <p:spPr>
          <a:xfrm>
            <a:off x="514347" y="3840419"/>
            <a:ext cx="5286377" cy="25699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bez wymaganego pozwolenia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A7571B1F-CD7F-4C05-AC47-7DB28AA1AD45}"/>
              </a:ext>
            </a:extLst>
          </p:cNvPr>
          <p:cNvSpPr/>
          <p:nvPr/>
        </p:nvSpPr>
        <p:spPr>
          <a:xfrm>
            <a:off x="6391278" y="3840419"/>
            <a:ext cx="5591171" cy="25699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bez wymaganego zgłoszenia albo pomimo wniesienia sprzeciwu</a:t>
            </a:r>
          </a:p>
        </p:txBody>
      </p:sp>
    </p:spTree>
    <p:extLst>
      <p:ext uri="{BB962C8B-B14F-4D97-AF65-F5344CB8AC3E}">
        <p14:creationId xmlns:p14="http://schemas.microsoft.com/office/powerpoint/2010/main" val="41409964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Samowola budowlana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48 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14348" y="942974"/>
            <a:ext cx="114680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C00000"/>
                </a:solidFill>
              </a:rPr>
              <a:t>Organ nadzoru budowlanego</a:t>
            </a:r>
          </a:p>
          <a:p>
            <a:pPr algn="ctr"/>
            <a:r>
              <a:rPr lang="pl-PL" sz="2800" b="1" dirty="0">
                <a:solidFill>
                  <a:srgbClr val="C00000"/>
                </a:solidFill>
              </a:rPr>
              <a:t> </a:t>
            </a: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400" b="1" dirty="0">
              <a:solidFill>
                <a:srgbClr val="FFC000"/>
              </a:solidFill>
            </a:endParaRPr>
          </a:p>
          <a:p>
            <a:pPr algn="just"/>
            <a:endParaRPr lang="pl-PL" sz="2400" b="1" dirty="0">
              <a:solidFill>
                <a:srgbClr val="FFC000"/>
              </a:solidFill>
            </a:endParaRP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A7571B1F-CD7F-4C05-AC47-7DB28AA1AD45}"/>
              </a:ext>
            </a:extLst>
          </p:cNvPr>
          <p:cNvSpPr/>
          <p:nvPr/>
        </p:nvSpPr>
        <p:spPr>
          <a:xfrm>
            <a:off x="514346" y="4200525"/>
            <a:ext cx="11468101" cy="2352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b="1" dirty="0">
                <a:solidFill>
                  <a:srgbClr val="C00000"/>
                </a:solidFill>
              </a:rPr>
              <a:t>informuje 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400" b="1" dirty="0"/>
              <a:t>	o możliwości złożenia </a:t>
            </a:r>
            <a:r>
              <a:rPr lang="pl-PL" sz="2400" b="1" dirty="0">
                <a:solidFill>
                  <a:srgbClr val="C00000"/>
                </a:solidFill>
              </a:rPr>
              <a:t>wniosku o legalizację </a:t>
            </a:r>
            <a:r>
              <a:rPr lang="pl-PL" sz="2400" b="1" dirty="0"/>
              <a:t>obiektu budowlanego lub   </a:t>
            </a:r>
          </a:p>
          <a:p>
            <a:pPr algn="just"/>
            <a:r>
              <a:rPr lang="pl-PL" sz="2400" b="1" dirty="0"/>
              <a:t>     jego części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400" b="1" dirty="0"/>
              <a:t>	konieczności wniesienia </a:t>
            </a:r>
            <a:r>
              <a:rPr lang="pl-PL" sz="2400" b="1" dirty="0">
                <a:solidFill>
                  <a:srgbClr val="C00000"/>
                </a:solidFill>
              </a:rPr>
              <a:t>opłaty legalizacyjnej </a:t>
            </a:r>
            <a:r>
              <a:rPr lang="pl-PL" sz="2400" b="1" dirty="0">
                <a:solidFill>
                  <a:schemeClr val="tx1"/>
                </a:solidFill>
              </a:rPr>
              <a:t>oraz o zasadach jej  	obliczania w celu uzyskania </a:t>
            </a:r>
            <a:r>
              <a:rPr lang="pl-PL" sz="2400" b="1" dirty="0">
                <a:solidFill>
                  <a:srgbClr val="C00000"/>
                </a:solidFill>
              </a:rPr>
              <a:t>decyzji legalizacyjnej</a:t>
            </a:r>
            <a:endParaRPr lang="pl-PL" sz="2400" b="1" dirty="0"/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73A50AC2-51D6-4FE3-986A-2ADC8CD8A319}"/>
              </a:ext>
            </a:extLst>
          </p:cNvPr>
          <p:cNvSpPr/>
          <p:nvPr/>
        </p:nvSpPr>
        <p:spPr>
          <a:xfrm>
            <a:off x="514346" y="1485901"/>
            <a:ext cx="11468101" cy="2352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l-PL" sz="2400" b="1" dirty="0">
              <a:solidFill>
                <a:srgbClr val="C00000"/>
              </a:solidFill>
            </a:endParaRPr>
          </a:p>
          <a:p>
            <a:pPr algn="just"/>
            <a:r>
              <a:rPr lang="pl-PL" sz="2400" b="1" dirty="0"/>
              <a:t>jeśli w wyniku budowy występuje stan zagrożenia  lub zdrowia ludzi, w </a:t>
            </a:r>
            <a:r>
              <a:rPr lang="pl-PL" sz="2400" b="1" dirty="0">
                <a:solidFill>
                  <a:srgbClr val="C00000"/>
                </a:solidFill>
              </a:rPr>
              <a:t>postanowieniu o wstrzymaniu budowy </a:t>
            </a:r>
            <a:r>
              <a:rPr lang="pl-PL" sz="2400" b="1" dirty="0"/>
              <a:t>organ nadzoru budowlanego </a:t>
            </a:r>
            <a:r>
              <a:rPr lang="pl-PL" sz="2400" b="1" dirty="0">
                <a:solidFill>
                  <a:schemeClr val="tx1"/>
                </a:solidFill>
              </a:rPr>
              <a:t>nakazuje bezzwłocznie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b="1" dirty="0"/>
              <a:t>	zabezpieczenie obiektu budowlanego lub terenu budowy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b="1" dirty="0"/>
              <a:t>  usunięcie stanu zagrożenia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0443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5" name="Rectangle 3">
            <a:extLst>
              <a:ext uri="{FF2B5EF4-FFF2-40B4-BE49-F238E27FC236}">
                <a16:creationId xmlns:a16="http://schemas.microsoft.com/office/drawing/2014/main" id="{C0856CD9-7201-4A63-8F09-4B56CFCEC1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90551" y="0"/>
            <a:ext cx="10906124" cy="6858000"/>
          </a:xfrm>
        </p:spPr>
        <p:txBody>
          <a:bodyPr rtlCol="0">
            <a:normAutofit/>
          </a:bodyPr>
          <a:lstStyle/>
          <a:p>
            <a:pPr marL="342906" indent="-342906" defTabSz="457207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b="1" dirty="0">
                <a:solidFill>
                  <a:schemeClr val="accent1"/>
                </a:solidFill>
                <a:cs typeface="Arial" panose="020B0604020202020204" pitchFamily="34" charset="0"/>
              </a:rPr>
              <a:t>1. Przepisy ogólne</a:t>
            </a:r>
            <a:endParaRPr lang="pl-PL" b="1" i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342906" indent="-342906" defTabSz="457207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b="1" i="1" dirty="0">
                <a:solidFill>
                  <a:schemeClr val="accent1"/>
                </a:solidFill>
                <a:cs typeface="Arial" panose="020B0604020202020204" pitchFamily="34" charset="0"/>
              </a:rPr>
              <a:t>     </a:t>
            </a:r>
            <a:r>
              <a:rPr lang="pl-PL" i="1" dirty="0">
                <a:solidFill>
                  <a:schemeClr val="accent1"/>
                </a:solidFill>
                <a:cs typeface="Arial" panose="020B0604020202020204" pitchFamily="34" charset="0"/>
              </a:rPr>
              <a:t>Zakres przedmiotowy, zakres stosowania, definicje ustawowe, odstępstwa , wyroby budowlane</a:t>
            </a:r>
            <a:r>
              <a:rPr lang="pl-PL" b="1" i="1" dirty="0">
                <a:solidFill>
                  <a:schemeClr val="accent1"/>
                </a:solidFill>
                <a:cs typeface="Arial" panose="020B0604020202020204" pitchFamily="34" charset="0"/>
              </a:rPr>
              <a:t>,</a:t>
            </a:r>
          </a:p>
          <a:p>
            <a:pPr marL="342906" indent="-342906" defTabSz="457207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pl-PL" sz="16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342906" indent="-342906" defTabSz="457207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b="1" dirty="0">
                <a:solidFill>
                  <a:schemeClr val="accent1"/>
                </a:solidFill>
                <a:cs typeface="Arial" panose="020B0604020202020204" pitchFamily="34" charset="0"/>
              </a:rPr>
              <a:t>2. Samodzielne funkcje techniczne w budownictwie</a:t>
            </a:r>
            <a:endParaRPr lang="pl-PL" b="1" i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342906" indent="-342906" defTabSz="457207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b="1" i="1" dirty="0">
                <a:solidFill>
                  <a:schemeClr val="accent1"/>
                </a:solidFill>
                <a:cs typeface="Arial" panose="020B0604020202020204" pitchFamily="34" charset="0"/>
              </a:rPr>
              <a:t>     </a:t>
            </a:r>
            <a:r>
              <a:rPr lang="pl-PL" i="1" dirty="0">
                <a:solidFill>
                  <a:schemeClr val="accent1"/>
                </a:solidFill>
                <a:cs typeface="Arial" panose="020B0604020202020204" pitchFamily="34" charset="0"/>
              </a:rPr>
              <a:t>Uprawnienia budowlane, zakres, specjalności, rzeczoznawca budowlany, </a:t>
            </a:r>
          </a:p>
          <a:p>
            <a:pPr marL="342906" indent="-342906" defTabSz="457207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pl-PL" sz="16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342906" indent="-342906" defTabSz="457207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b="1" dirty="0">
                <a:solidFill>
                  <a:schemeClr val="accent1"/>
                </a:solidFill>
                <a:cs typeface="Arial" panose="020B0604020202020204" pitchFamily="34" charset="0"/>
              </a:rPr>
              <a:t>3. Prawa i obowiązki uczestników procesu budowlanego</a:t>
            </a:r>
          </a:p>
          <a:p>
            <a:pPr marL="342906" indent="-342906" defTabSz="457207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pl-PL" sz="16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r>
              <a:rPr lang="pl-PL" b="1" dirty="0">
                <a:solidFill>
                  <a:schemeClr val="accent1"/>
                </a:solidFill>
                <a:cs typeface="Arial" panose="020B0604020202020204" pitchFamily="34" charset="0"/>
              </a:rPr>
              <a:t>4. Postępowanie poprzedzające rozpoczęcie robót budowlanych </a:t>
            </a: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r>
              <a:rPr lang="pl-PL" b="1" dirty="0">
                <a:solidFill>
                  <a:schemeClr val="accent1"/>
                </a:solidFill>
                <a:cs typeface="Arial" panose="020B0604020202020204" pitchFamily="34" charset="0"/>
              </a:rPr>
              <a:t>       </a:t>
            </a:r>
            <a:r>
              <a:rPr lang="pl-PL" i="1" dirty="0">
                <a:solidFill>
                  <a:schemeClr val="accent1"/>
                </a:solidFill>
                <a:cs typeface="Arial" panose="020B0604020202020204" pitchFamily="34" charset="0"/>
              </a:rPr>
              <a:t>Uzyskanie decyzji pozwolenia na budowę lub rozbiórkę oraz  zgłoszenie zamiaru wykonania robót budowlanych</a:t>
            </a: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endParaRPr lang="pl-PL" sz="1600" i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r>
              <a:rPr lang="pl-PL" b="1" i="1" dirty="0">
                <a:solidFill>
                  <a:srgbClr val="FFC000"/>
                </a:solidFill>
                <a:cs typeface="Arial" panose="020B0604020202020204" pitchFamily="34" charset="0"/>
              </a:rPr>
              <a:t>5. Rozpoczęcie i prowadzenie robót</a:t>
            </a:r>
            <a:r>
              <a:rPr lang="pl-PL" b="1" dirty="0">
                <a:solidFill>
                  <a:srgbClr val="FFC000"/>
                </a:solidFill>
                <a:cs typeface="Arial" panose="020B0604020202020204" pitchFamily="34" charset="0"/>
              </a:rPr>
              <a:t>  budowlanych</a:t>
            </a:r>
            <a:endParaRPr lang="pl-PL" b="1" i="1" dirty="0">
              <a:solidFill>
                <a:srgbClr val="FFC000"/>
              </a:solidFill>
              <a:cs typeface="Arial" panose="020B0604020202020204" pitchFamily="34" charset="0"/>
            </a:endParaRP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r>
              <a:rPr lang="pl-PL" i="1" dirty="0">
                <a:solidFill>
                  <a:srgbClr val="FFC000"/>
                </a:solidFill>
                <a:cs typeface="Arial" panose="020B0604020202020204" pitchFamily="34" charset="0"/>
              </a:rPr>
              <a:t>       Proces realizacji inwestycji, obowiązki inwestora, kierownika budowy, </a:t>
            </a: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endParaRPr lang="pl-PL" b="1" i="1" dirty="0">
              <a:solidFill>
                <a:srgbClr val="FFC000"/>
              </a:solidFill>
              <a:cs typeface="Arial" panose="020B0604020202020204" pitchFamily="34" charset="0"/>
            </a:endParaRP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r>
              <a:rPr lang="pl-PL" b="1" i="1" dirty="0">
                <a:solidFill>
                  <a:srgbClr val="FFC000"/>
                </a:solidFill>
                <a:cs typeface="Arial" panose="020B0604020202020204" pitchFamily="34" charset="0"/>
              </a:rPr>
              <a:t>5a. Postępowanie w sprawie rozpoczęcia i prowadzenia robót budowlanych z naruszeniem ustawy,</a:t>
            </a: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endParaRPr lang="pl-PL" b="1" i="1" dirty="0">
              <a:solidFill>
                <a:srgbClr val="FFC000"/>
              </a:solidFill>
              <a:cs typeface="Arial" panose="020B0604020202020204" pitchFamily="34" charset="0"/>
            </a:endParaRP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r>
              <a:rPr lang="pl-PL" b="1" i="1" dirty="0">
                <a:solidFill>
                  <a:srgbClr val="FFC000"/>
                </a:solidFill>
                <a:cs typeface="Arial" panose="020B0604020202020204" pitchFamily="34" charset="0"/>
              </a:rPr>
              <a:t>5b. Zakończenie budowy,</a:t>
            </a:r>
            <a:endParaRPr lang="pl-PL" b="1" dirty="0">
              <a:solidFill>
                <a:srgbClr val="FFC000"/>
              </a:solidFill>
              <a:cs typeface="Arial" panose="020B0604020202020204" pitchFamily="34" charset="0"/>
            </a:endParaRPr>
          </a:p>
          <a:p>
            <a:pPr marL="342906" indent="-342906" defTabSz="457207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pl-PL" i="1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47625"/>
            <a:ext cx="12192001" cy="942974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Samowola budowlana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48 a 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14349" y="1019174"/>
            <a:ext cx="114681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C00000"/>
                </a:solidFill>
              </a:rPr>
              <a:t>Złożenie wniosku o legalizację</a:t>
            </a: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400" b="1" dirty="0">
              <a:solidFill>
                <a:srgbClr val="FFC000"/>
              </a:solidFill>
            </a:endParaRPr>
          </a:p>
          <a:p>
            <a:pPr algn="just"/>
            <a:endParaRPr lang="pl-PL" sz="2400" b="1" dirty="0">
              <a:solidFill>
                <a:srgbClr val="FFC000"/>
              </a:solidFill>
            </a:endParaRP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920DA433-D1B1-48C9-8BEE-C55E7F6EF7B5}"/>
              </a:ext>
            </a:extLst>
          </p:cNvPr>
          <p:cNvSpPr/>
          <p:nvPr/>
        </p:nvSpPr>
        <p:spPr>
          <a:xfrm>
            <a:off x="514347" y="1724026"/>
            <a:ext cx="11468101" cy="2990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rgbClr val="C00000"/>
                </a:solidFill>
              </a:rPr>
              <a:t>Kiedy</a:t>
            </a:r>
            <a:r>
              <a:rPr lang="pl-PL" sz="2400" b="1" dirty="0"/>
              <a:t> można złożyć wniosek o legalizację ?</a:t>
            </a:r>
          </a:p>
          <a:p>
            <a:pPr algn="just"/>
            <a:endParaRPr lang="pl-PL" sz="2400" b="1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400" b="1" dirty="0"/>
              <a:t>w terminie </a:t>
            </a:r>
            <a:r>
              <a:rPr lang="pl-PL" sz="3200" b="1" dirty="0">
                <a:solidFill>
                  <a:srgbClr val="C00000"/>
                </a:solidFill>
              </a:rPr>
              <a:t>30 dni  </a:t>
            </a:r>
            <a:r>
              <a:rPr lang="pl-PL" sz="2400" b="1" dirty="0"/>
              <a:t>od dnia doręczenia postanowienia o wstrzymaniu budowy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400" b="1" dirty="0"/>
              <a:t>w przypadku wniesienia zażalenia, termin 30 dni biegnie od dnia w którym postanowienie stało się ostateczne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l-PL" sz="2400" b="1" dirty="0"/>
          </a:p>
          <a:p>
            <a:pPr algn="just"/>
            <a:r>
              <a:rPr lang="pl-PL" sz="2400" b="1" dirty="0"/>
              <a:t>Wniosek o legalizację można </a:t>
            </a:r>
            <a:r>
              <a:rPr lang="pl-PL" sz="2400" b="1" dirty="0">
                <a:solidFill>
                  <a:srgbClr val="C00000"/>
                </a:solidFill>
              </a:rPr>
              <a:t>wycofać</a:t>
            </a:r>
            <a:r>
              <a:rPr lang="pl-PL" sz="2400" b="1" dirty="0"/>
              <a:t> do dnia wydania decyzji.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A7571B1F-CD7F-4C05-AC47-7DB28AA1AD45}"/>
              </a:ext>
            </a:extLst>
          </p:cNvPr>
          <p:cNvSpPr/>
          <p:nvPr/>
        </p:nvSpPr>
        <p:spPr>
          <a:xfrm>
            <a:off x="514346" y="5027117"/>
            <a:ext cx="11468101" cy="16927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rgbClr val="C00000"/>
                </a:solidFill>
              </a:rPr>
              <a:t>Kto</a:t>
            </a:r>
            <a:r>
              <a:rPr lang="pl-PL" sz="2400" b="1" dirty="0"/>
              <a:t> może złożyć wniosek o legalizację ?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400" b="1" dirty="0"/>
              <a:t>	inwestor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400" b="1" dirty="0"/>
              <a:t> właściciel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400" b="1" dirty="0"/>
              <a:t> zarządca</a:t>
            </a:r>
          </a:p>
        </p:txBody>
      </p:sp>
    </p:spTree>
    <p:extLst>
      <p:ext uri="{BB962C8B-B14F-4D97-AF65-F5344CB8AC3E}">
        <p14:creationId xmlns:p14="http://schemas.microsoft.com/office/powerpoint/2010/main" val="22560368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47625"/>
            <a:ext cx="12192001" cy="942974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Samowola budowlana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48 b 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14349" y="2085974"/>
            <a:ext cx="1119187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l-PL" sz="2800" b="1" dirty="0">
              <a:solidFill>
                <a:srgbClr val="C00000"/>
              </a:solidFill>
            </a:endParaRPr>
          </a:p>
          <a:p>
            <a:pPr algn="just"/>
            <a:r>
              <a:rPr lang="pl-PL" sz="2800" b="1" dirty="0">
                <a:solidFill>
                  <a:schemeClr val="bg1"/>
                </a:solidFill>
              </a:rPr>
              <a:t>W przypadku złożenia wniosku o legalizację organ nadzoru budowlanego nakłada, w drodze postanowienia , obowiązek przedłożenia dokumentów legalizacyjnych w terminie nie krótszym niż </a:t>
            </a:r>
            <a:r>
              <a:rPr lang="pl-PL" sz="4400" b="1" dirty="0">
                <a:solidFill>
                  <a:schemeClr val="bg1"/>
                </a:solidFill>
              </a:rPr>
              <a:t>60</a:t>
            </a:r>
            <a:r>
              <a:rPr lang="pl-PL" sz="2800" b="1" dirty="0">
                <a:solidFill>
                  <a:schemeClr val="bg1"/>
                </a:solidFill>
              </a:rPr>
              <a:t> dni od daty doręczenia </a:t>
            </a:r>
          </a:p>
          <a:p>
            <a:pPr algn="just"/>
            <a:endParaRPr lang="pl-PL" sz="2800" b="1" dirty="0">
              <a:solidFill>
                <a:schemeClr val="bg1"/>
              </a:solidFill>
            </a:endParaRPr>
          </a:p>
          <a:p>
            <a:pPr algn="just"/>
            <a:endParaRPr lang="pl-PL" sz="2400" b="1" dirty="0">
              <a:solidFill>
                <a:srgbClr val="FFC000"/>
              </a:solidFill>
            </a:endParaRPr>
          </a:p>
          <a:p>
            <a:pPr algn="just"/>
            <a:r>
              <a:rPr lang="pl-PL" sz="2400" b="1" dirty="0">
                <a:solidFill>
                  <a:srgbClr val="FFC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1812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47625"/>
            <a:ext cx="12192001" cy="942974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Samowola budowlana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48 b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14349" y="895349"/>
            <a:ext cx="1146809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dirty="0">
                <a:solidFill>
                  <a:srgbClr val="C00000"/>
                </a:solidFill>
              </a:rPr>
              <a:t>Dokumenty  legalizacyjne  w przypadku budowy, wymagającej pozwolenia na budowę lub zgłoszenia z projektem.</a:t>
            </a:r>
          </a:p>
          <a:p>
            <a:pPr algn="just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400" b="1" dirty="0">
              <a:solidFill>
                <a:srgbClr val="FFC000"/>
              </a:solidFill>
            </a:endParaRPr>
          </a:p>
          <a:p>
            <a:pPr algn="just"/>
            <a:endParaRPr lang="pl-PL" sz="2400" b="1" dirty="0">
              <a:solidFill>
                <a:srgbClr val="FFC000"/>
              </a:solidFill>
            </a:endParaRP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920DA433-D1B1-48C9-8BEE-C55E7F6EF7B5}"/>
              </a:ext>
            </a:extLst>
          </p:cNvPr>
          <p:cNvSpPr/>
          <p:nvPr/>
        </p:nvSpPr>
        <p:spPr>
          <a:xfrm>
            <a:off x="514347" y="1838323"/>
            <a:ext cx="11468101" cy="1590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b="1" dirty="0">
                <a:solidFill>
                  <a:schemeClr val="tx1"/>
                </a:solidFill>
              </a:rPr>
              <a:t>Zaświadczenie wójta, burmistrza albo prezydenta miasta o zgodności budowy z ustaleniami : obowiązującego miejscowego planu zagospodarowania przestrzennego i innymi aktami prawa miejscowego albo decyzji o warunkach zabudowy i zagospodarowania terenu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A7571B1F-CD7F-4C05-AC47-7DB28AA1AD45}"/>
              </a:ext>
            </a:extLst>
          </p:cNvPr>
          <p:cNvSpPr/>
          <p:nvPr/>
        </p:nvSpPr>
        <p:spPr>
          <a:xfrm>
            <a:off x="609600" y="3514724"/>
            <a:ext cx="11372847" cy="3267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b="1" dirty="0">
                <a:solidFill>
                  <a:srgbClr val="C00000"/>
                </a:solidFill>
              </a:rPr>
              <a:t>Dokumenty wymagane art.33 ust.2 pkt 1,2i 4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400" b="1" dirty="0"/>
              <a:t>trzy egzemplarze PZD i PAB wraz z opiniami, uzgodnieniami, pozwoleniami  i </a:t>
            </a:r>
            <a:r>
              <a:rPr lang="pl-PL" sz="2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2 egzemplarze PT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400" b="1" dirty="0"/>
              <a:t>oświadczenie o prawie do dysponowania nieruchomością na cele budowlane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400" b="1" dirty="0"/>
              <a:t>postanowienie o uzgodnieniu z organem </a:t>
            </a:r>
            <a:r>
              <a:rPr lang="pl-PL" sz="2400" b="1" dirty="0" err="1"/>
              <a:t>aab</a:t>
            </a:r>
            <a:r>
              <a:rPr lang="pl-PL" sz="2400" b="1" dirty="0"/>
              <a:t> rozwiązań projektowych ( np. w zakresie linii zabudowy) w przypadku obiektów zakładów górniczych oraz obiektów sytuowanych na terenach zamkniętych</a:t>
            </a:r>
          </a:p>
        </p:txBody>
      </p:sp>
    </p:spTree>
    <p:extLst>
      <p:ext uri="{BB962C8B-B14F-4D97-AF65-F5344CB8AC3E}">
        <p14:creationId xmlns:p14="http://schemas.microsoft.com/office/powerpoint/2010/main" val="27492283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47625"/>
            <a:ext cx="12192001" cy="942974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Samowola budowlana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49 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14349" y="895349"/>
            <a:ext cx="1146809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C00000"/>
                </a:solidFill>
              </a:rPr>
              <a:t>Sprawdzenie spełnienia wymagań do legalizacji                                   </a:t>
            </a: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r>
              <a:rPr lang="pl-PL" sz="2800" b="1" dirty="0"/>
              <a:t> </a:t>
            </a:r>
            <a:r>
              <a:rPr lang="pl-PL" sz="2800" b="1" dirty="0">
                <a:solidFill>
                  <a:srgbClr val="751515"/>
                </a:solidFill>
              </a:rPr>
              <a:t>Postanowienie o ustaleniu opłaty legalizacyjnej </a:t>
            </a: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400" b="1" dirty="0">
              <a:solidFill>
                <a:srgbClr val="FFC000"/>
              </a:solidFill>
            </a:endParaRPr>
          </a:p>
          <a:p>
            <a:pPr algn="just"/>
            <a:endParaRPr lang="pl-PL" sz="2400" b="1" dirty="0">
              <a:solidFill>
                <a:srgbClr val="FFC000"/>
              </a:solidFill>
            </a:endParaRP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920DA433-D1B1-48C9-8BEE-C55E7F6EF7B5}"/>
              </a:ext>
            </a:extLst>
          </p:cNvPr>
          <p:cNvSpPr/>
          <p:nvPr/>
        </p:nvSpPr>
        <p:spPr>
          <a:xfrm>
            <a:off x="514347" y="1562100"/>
            <a:ext cx="11468101" cy="25237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b="1" dirty="0">
                <a:solidFill>
                  <a:schemeClr val="tx1"/>
                </a:solidFill>
              </a:rPr>
              <a:t>Sprawdzenie dokumentów legalizacyjnych: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400" b="1" dirty="0">
                <a:solidFill>
                  <a:schemeClr val="tx1"/>
                </a:solidFill>
              </a:rPr>
              <a:t>Kompletność dokumentów, w tym kompletność projektu budowlanego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400" b="1" dirty="0">
                <a:solidFill>
                  <a:schemeClr val="tx1"/>
                </a:solidFill>
              </a:rPr>
              <a:t>Zgodność projektu  zagospodarowania działki lub terenu z przepisami ustawy, w tym zgodność z przepisami techniczno-budowlanymi                ( obowiązującymi w chwili zakończenia budowy 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400" b="1" dirty="0">
                <a:solidFill>
                  <a:schemeClr val="tx1"/>
                </a:solidFill>
              </a:rPr>
              <a:t>W przypadku nieprawidłowości organ </a:t>
            </a:r>
            <a:r>
              <a:rPr lang="pl-PL" sz="2400" b="1" dirty="0" err="1">
                <a:solidFill>
                  <a:schemeClr val="tx1"/>
                </a:solidFill>
              </a:rPr>
              <a:t>nb</a:t>
            </a:r>
            <a:r>
              <a:rPr lang="pl-PL" sz="2400" b="1" dirty="0">
                <a:solidFill>
                  <a:schemeClr val="tx1"/>
                </a:solidFill>
              </a:rPr>
              <a:t> nakazuje ich usunięcie w terminie wskazanym w postanowieniu, na które przysługuje zażalenie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A7571B1F-CD7F-4C05-AC47-7DB28AA1AD45}"/>
              </a:ext>
            </a:extLst>
          </p:cNvPr>
          <p:cNvSpPr/>
          <p:nvPr/>
        </p:nvSpPr>
        <p:spPr>
          <a:xfrm>
            <a:off x="514348" y="4886325"/>
            <a:ext cx="11468100" cy="1562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400" b="1" dirty="0"/>
              <a:t>Na postanowienie o ustaleniu opłaty legalizacyjnej przysługuje zażalenie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400" b="1" dirty="0"/>
              <a:t>Złożenie wniosku do Wojewody o rozłożeniu opłaty legalizacyjnej na raty lub odroczenia płatności powoduje zawieszenie postępowania</a:t>
            </a:r>
          </a:p>
        </p:txBody>
      </p:sp>
    </p:spTree>
    <p:extLst>
      <p:ext uri="{BB962C8B-B14F-4D97-AF65-F5344CB8AC3E}">
        <p14:creationId xmlns:p14="http://schemas.microsoft.com/office/powerpoint/2010/main" val="25190765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47625"/>
            <a:ext cx="12192001" cy="942974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Samowola budowlana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49 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14349" y="1428750"/>
            <a:ext cx="1123950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C00000"/>
                </a:solidFill>
              </a:rPr>
              <a:t>Po uiszczeniu opłaty legalizacyjnej organ nadzoru budowlanego wydaje decyzję o legalizacji                                   </a:t>
            </a: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r>
              <a:rPr lang="pl-PL" sz="2800" b="1" dirty="0"/>
              <a:t> </a:t>
            </a:r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400" b="1" dirty="0">
              <a:solidFill>
                <a:srgbClr val="FFC000"/>
              </a:solidFill>
            </a:endParaRPr>
          </a:p>
          <a:p>
            <a:pPr algn="just"/>
            <a:endParaRPr lang="pl-PL" sz="2400" b="1" dirty="0">
              <a:solidFill>
                <a:srgbClr val="FFC000"/>
              </a:solidFill>
            </a:endParaRP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920DA433-D1B1-48C9-8BEE-C55E7F6EF7B5}"/>
              </a:ext>
            </a:extLst>
          </p:cNvPr>
          <p:cNvSpPr/>
          <p:nvPr/>
        </p:nvSpPr>
        <p:spPr>
          <a:xfrm>
            <a:off x="514347" y="2753032"/>
            <a:ext cx="11468101" cy="1332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rgbClr val="FF0000"/>
                </a:solidFill>
              </a:rPr>
              <a:t>Zatwierdza projekt budowlany  </a:t>
            </a:r>
            <a:endParaRPr lang="pl-PL" sz="2400" b="1" dirty="0">
              <a:solidFill>
                <a:schemeClr val="tx1"/>
              </a:solidFill>
            </a:endParaRP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A7571B1F-CD7F-4C05-AC47-7DB28AA1AD45}"/>
              </a:ext>
            </a:extLst>
          </p:cNvPr>
          <p:cNvSpPr/>
          <p:nvPr/>
        </p:nvSpPr>
        <p:spPr>
          <a:xfrm>
            <a:off x="514348" y="4619209"/>
            <a:ext cx="11468100" cy="12386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b="1" dirty="0"/>
              <a:t>Zezwala na </a:t>
            </a:r>
            <a:r>
              <a:rPr lang="pl-PL" sz="2400" b="1" dirty="0">
                <a:solidFill>
                  <a:srgbClr val="FF0000"/>
                </a:solidFill>
              </a:rPr>
              <a:t>wznowienie budowy</a:t>
            </a:r>
            <a:r>
              <a:rPr lang="pl-PL" sz="2400" b="1" dirty="0"/>
              <a:t>, jeżeli budowa nie została zakończona</a:t>
            </a:r>
          </a:p>
        </p:txBody>
      </p:sp>
    </p:spTree>
    <p:extLst>
      <p:ext uri="{BB962C8B-B14F-4D97-AF65-F5344CB8AC3E}">
        <p14:creationId xmlns:p14="http://schemas.microsoft.com/office/powerpoint/2010/main" val="28908581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47625"/>
            <a:ext cx="12192001" cy="942974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Samowola budowlana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49 e 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14349" y="1428750"/>
            <a:ext cx="11239501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C00000"/>
                </a:solidFill>
              </a:rPr>
              <a:t>Kiedy organ nadzoru budowlanego wydaje decyzję o rozbiórce obiektu budowlanego lub jego części :</a:t>
            </a:r>
          </a:p>
          <a:p>
            <a:pPr algn="ctr"/>
            <a:r>
              <a:rPr lang="pl-PL" sz="2800" b="1" dirty="0">
                <a:solidFill>
                  <a:srgbClr val="C00000"/>
                </a:solidFill>
              </a:rPr>
              <a:t>                            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chemeClr val="bg1"/>
                </a:solidFill>
              </a:rPr>
              <a:t>niezłożenia wniosku o legalizację w wymaganym terminie,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chemeClr val="bg1"/>
                </a:solidFill>
              </a:rPr>
              <a:t>wycofania wniosku o legalizację,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chemeClr val="bg1"/>
                </a:solidFill>
              </a:rPr>
              <a:t>nieprzedłożenia w wyznaczonym terminie , dokumentów legalizacyjnych,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chemeClr val="bg1"/>
                </a:solidFill>
              </a:rPr>
              <a:t>niewykonania , w wyznaczonym terminie, postanowienia o usunięciu nieprawidłowości w dokumentach legalizacyjnych,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chemeClr val="bg1"/>
                </a:solidFill>
              </a:rPr>
              <a:t>nieuiszczenia opłaty legalizacyjnej w terminie,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chemeClr val="bg1"/>
                </a:solidFill>
              </a:rPr>
              <a:t>kontynuowania budowy, pomimo postanowienia o wstrzymaniu robót</a:t>
            </a: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r>
              <a:rPr lang="pl-PL" sz="2800" b="1" dirty="0"/>
              <a:t> </a:t>
            </a:r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400" b="1" dirty="0">
              <a:solidFill>
                <a:srgbClr val="FFC000"/>
              </a:solidFill>
            </a:endParaRPr>
          </a:p>
          <a:p>
            <a:pPr algn="just"/>
            <a:endParaRPr lang="pl-PL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9905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8C8FD5-3981-4559-8ACE-579CD04D3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AFD5DB6-D88B-4ECA-BB13-637A40B633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9F60FAAF-C4F6-4DEA-B211-E4801495B73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accent1"/>
                </a:solidFill>
              </a:rPr>
              <a:t>Uproszczone postępowanie legalizacyjne</a:t>
            </a:r>
          </a:p>
        </p:txBody>
      </p:sp>
    </p:spTree>
    <p:extLst>
      <p:ext uri="{BB962C8B-B14F-4D97-AF65-F5344CB8AC3E}">
        <p14:creationId xmlns:p14="http://schemas.microsoft.com/office/powerpoint/2010/main" val="39153088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uproszczone postępowanie legalizacyjne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49 f 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-1" y="942974"/>
            <a:ext cx="1219200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chemeClr val="accent1"/>
                </a:solidFill>
              </a:rPr>
              <a:t>Organ nadzoru budowlanego wszczyna uproszczone postępowanie legalizacyjne gdy obiekt budowlany lub jego część została wybudowana</a:t>
            </a:r>
          </a:p>
          <a:p>
            <a:pPr algn="ctr"/>
            <a:r>
              <a:rPr lang="pl-PL" sz="2800" b="1" dirty="0">
                <a:solidFill>
                  <a:schemeClr val="accent1"/>
                </a:solidFill>
              </a:rPr>
              <a:t> </a:t>
            </a:r>
          </a:p>
          <a:p>
            <a:pPr algn="ctr"/>
            <a:endParaRPr lang="pl-PL" sz="2800" b="1" dirty="0">
              <a:solidFill>
                <a:schemeClr val="accent1"/>
              </a:solidFill>
            </a:endParaRPr>
          </a:p>
          <a:p>
            <a:pPr algn="ctr"/>
            <a:endParaRPr lang="pl-PL" sz="2400" b="1" dirty="0">
              <a:solidFill>
                <a:srgbClr val="FFC000"/>
              </a:solidFill>
            </a:endParaRPr>
          </a:p>
          <a:p>
            <a:pPr algn="just"/>
            <a:endParaRPr lang="pl-PL" sz="2400" b="1" dirty="0">
              <a:solidFill>
                <a:srgbClr val="FFC000"/>
              </a:solidFill>
            </a:endParaRP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920DA433-D1B1-48C9-8BEE-C55E7F6EF7B5}"/>
              </a:ext>
            </a:extLst>
          </p:cNvPr>
          <p:cNvSpPr/>
          <p:nvPr/>
        </p:nvSpPr>
        <p:spPr>
          <a:xfrm>
            <a:off x="361949" y="2393541"/>
            <a:ext cx="11468101" cy="113480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bez wymaganego pozwolenia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A7571B1F-CD7F-4C05-AC47-7DB28AA1AD45}"/>
              </a:ext>
            </a:extLst>
          </p:cNvPr>
          <p:cNvSpPr/>
          <p:nvPr/>
        </p:nvSpPr>
        <p:spPr>
          <a:xfrm>
            <a:off x="380997" y="3786736"/>
            <a:ext cx="11468101" cy="113480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bez wymaganego zgłoszenia albo pomimo wniesienia sprzeciwu</a:t>
            </a: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73A50AC2-51D6-4FE3-986A-2ADC8CD8A319}"/>
              </a:ext>
            </a:extLst>
          </p:cNvPr>
          <p:cNvSpPr/>
          <p:nvPr/>
        </p:nvSpPr>
        <p:spPr>
          <a:xfrm>
            <a:off x="380997" y="5347623"/>
            <a:ext cx="11468101" cy="113480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jeżeli od zakończenia budowy upłynęło co najmniej 20 lat,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34138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uproszczone postępowanie legalizacyjne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49 f 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-1" y="942974"/>
            <a:ext cx="121920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800" b="1" dirty="0">
              <a:solidFill>
                <a:schemeClr val="accent1"/>
              </a:solidFill>
            </a:endParaRPr>
          </a:p>
          <a:p>
            <a:pPr algn="ctr"/>
            <a:r>
              <a:rPr lang="pl-PL" sz="2800" b="1" dirty="0">
                <a:solidFill>
                  <a:schemeClr val="accent1"/>
                </a:solidFill>
              </a:rPr>
              <a:t>W przypadku obiektów, o których mowa w art.103 ust.2  </a:t>
            </a:r>
            <a:endParaRPr lang="pl-PL" sz="2800" dirty="0">
              <a:solidFill>
                <a:schemeClr val="accent1"/>
              </a:solidFill>
            </a:endParaRPr>
          </a:p>
          <a:p>
            <a:pPr algn="ctr"/>
            <a:r>
              <a:rPr lang="pl-PL" sz="2800" b="1" dirty="0">
                <a:solidFill>
                  <a:schemeClr val="accent1"/>
                </a:solidFill>
              </a:rPr>
              <a:t>Organ nadzoru budowlanego wszczyna uproszczone postępowanie legalizacyjne</a:t>
            </a:r>
          </a:p>
          <a:p>
            <a:pPr algn="ctr"/>
            <a:r>
              <a:rPr lang="pl-PL" sz="2800" b="1" dirty="0">
                <a:solidFill>
                  <a:schemeClr val="accent1"/>
                </a:solidFill>
              </a:rPr>
              <a:t> </a:t>
            </a:r>
          </a:p>
          <a:p>
            <a:pPr algn="ctr"/>
            <a:endParaRPr lang="pl-PL" sz="2800" b="1" dirty="0">
              <a:solidFill>
                <a:schemeClr val="accent1"/>
              </a:solidFill>
            </a:endParaRPr>
          </a:p>
          <a:p>
            <a:pPr algn="ctr"/>
            <a:endParaRPr lang="pl-PL" sz="2400" b="1" dirty="0">
              <a:solidFill>
                <a:srgbClr val="FFC000"/>
              </a:solidFill>
            </a:endParaRPr>
          </a:p>
          <a:p>
            <a:pPr algn="just"/>
            <a:endParaRPr lang="pl-PL" sz="2400" b="1" dirty="0">
              <a:solidFill>
                <a:srgbClr val="FFC000"/>
              </a:solidFill>
            </a:endParaRP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920DA433-D1B1-48C9-8BEE-C55E7F6EF7B5}"/>
              </a:ext>
            </a:extLst>
          </p:cNvPr>
          <p:cNvSpPr/>
          <p:nvPr/>
        </p:nvSpPr>
        <p:spPr>
          <a:xfrm>
            <a:off x="361949" y="3324224"/>
            <a:ext cx="11468101" cy="14478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Na żądanie właściciela obiektu budowlanego 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A7571B1F-CD7F-4C05-AC47-7DB28AA1AD45}"/>
              </a:ext>
            </a:extLst>
          </p:cNvPr>
          <p:cNvSpPr/>
          <p:nvPr/>
        </p:nvSpPr>
        <p:spPr>
          <a:xfrm>
            <a:off x="438147" y="5057775"/>
            <a:ext cx="11468101" cy="14478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Na żądanie zarządcy obiektu budowlanego </a:t>
            </a:r>
          </a:p>
        </p:txBody>
      </p:sp>
    </p:spTree>
    <p:extLst>
      <p:ext uri="{BB962C8B-B14F-4D97-AF65-F5344CB8AC3E}">
        <p14:creationId xmlns:p14="http://schemas.microsoft.com/office/powerpoint/2010/main" val="10860085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uproszczone postępowanie legalizacyjne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49 f  ) 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14348" y="942974"/>
            <a:ext cx="114680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chemeClr val="accent1"/>
                </a:solidFill>
              </a:rPr>
              <a:t>Organ nadzoru budowlanego</a:t>
            </a:r>
          </a:p>
          <a:p>
            <a:pPr algn="ctr"/>
            <a:r>
              <a:rPr lang="pl-PL" sz="2800" b="1" dirty="0">
                <a:solidFill>
                  <a:srgbClr val="C00000"/>
                </a:solidFill>
              </a:rPr>
              <a:t> </a:t>
            </a: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400" b="1" dirty="0">
              <a:solidFill>
                <a:srgbClr val="FFC000"/>
              </a:solidFill>
            </a:endParaRPr>
          </a:p>
          <a:p>
            <a:pPr algn="just"/>
            <a:endParaRPr lang="pl-PL" sz="2400" b="1" dirty="0">
              <a:solidFill>
                <a:srgbClr val="FFC000"/>
              </a:solidFill>
            </a:endParaRP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73A50AC2-51D6-4FE3-986A-2ADC8CD8A319}"/>
              </a:ext>
            </a:extLst>
          </p:cNvPr>
          <p:cNvSpPr/>
          <p:nvPr/>
        </p:nvSpPr>
        <p:spPr>
          <a:xfrm>
            <a:off x="514346" y="1766471"/>
            <a:ext cx="11468101" cy="4615279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l-PL" sz="2400" b="1" dirty="0"/>
          </a:p>
          <a:p>
            <a:pPr algn="just"/>
            <a:endParaRPr lang="pl-PL" sz="2400" b="1" dirty="0"/>
          </a:p>
          <a:p>
            <a:pPr algn="just"/>
            <a:r>
              <a:rPr lang="pl-PL" sz="2400" b="1" dirty="0"/>
              <a:t>jeśli w wyniku budowy występuje stan zagrożenia  lub zdrowia ludzi, </a:t>
            </a:r>
          </a:p>
          <a:p>
            <a:pPr algn="just"/>
            <a:r>
              <a:rPr lang="pl-PL" sz="2400" b="1" dirty="0"/>
              <a:t>w </a:t>
            </a:r>
            <a:r>
              <a:rPr lang="pl-PL" sz="2400" b="1" u="sng" dirty="0"/>
              <a:t>postanowieniu o wstrzymaniu budowy</a:t>
            </a:r>
            <a:r>
              <a:rPr lang="pl-PL" sz="2400" b="1" dirty="0"/>
              <a:t> organ nadzoru budowlanego </a:t>
            </a:r>
          </a:p>
          <a:p>
            <a:pPr algn="ctr"/>
            <a:endParaRPr lang="pl-PL" sz="2400" b="1" dirty="0">
              <a:solidFill>
                <a:schemeClr val="accent1"/>
              </a:solidFill>
            </a:endParaRPr>
          </a:p>
          <a:p>
            <a:pPr algn="ctr"/>
            <a:r>
              <a:rPr lang="pl-PL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nakazuje bezzwłocznie :</a:t>
            </a:r>
          </a:p>
          <a:p>
            <a:pPr algn="just"/>
            <a:endParaRPr lang="pl-PL" sz="2400" b="1" dirty="0">
              <a:solidFill>
                <a:schemeClr val="accent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b="1" dirty="0"/>
              <a:t>	zabezpieczenie obiektu budowlanego lub terenu budowy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b="1" dirty="0"/>
              <a:t>  usunięcie stanu zagrożenia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400" b="1" dirty="0"/>
          </a:p>
          <a:p>
            <a:pPr algn="just"/>
            <a:r>
              <a:rPr lang="pl-PL" sz="2400" b="1" u="sng" dirty="0"/>
              <a:t> Na postanowienie przysługuje zażalenie.</a:t>
            </a:r>
          </a:p>
          <a:p>
            <a:pPr algn="just"/>
            <a:endParaRPr lang="pl-PL" sz="2400" b="1" u="sng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5765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>
            <a:extLst>
              <a:ext uri="{FF2B5EF4-FFF2-40B4-BE49-F238E27FC236}">
                <a16:creationId xmlns:a16="http://schemas.microsoft.com/office/drawing/2014/main" id="{24B00122-132E-4EAC-8B89-F76BAA08EE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0599" y="434975"/>
            <a:ext cx="10410825" cy="6408738"/>
          </a:xfrm>
        </p:spPr>
        <p:txBody>
          <a:bodyPr rtlCol="0">
            <a:normAutofit lnSpcReduction="10000"/>
          </a:bodyPr>
          <a:lstStyle/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sz="1800" b="1" dirty="0"/>
              <a:t>6</a:t>
            </a:r>
            <a:r>
              <a:rPr lang="pl-PL" sz="2200" b="1" dirty="0">
                <a:solidFill>
                  <a:schemeClr val="accent1"/>
                </a:solidFill>
                <a:cs typeface="Arial" panose="020B0604020202020204" pitchFamily="34" charset="0"/>
              </a:rPr>
              <a:t>. Utrzymanie obiektów budowlanych</a:t>
            </a:r>
            <a:endParaRPr lang="pl-PL" sz="2200" b="1" i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sz="2200" b="1" i="1" dirty="0">
                <a:solidFill>
                  <a:schemeClr val="accent1"/>
                </a:solidFill>
                <a:cs typeface="Arial" panose="020B0604020202020204" pitchFamily="34" charset="0"/>
              </a:rPr>
              <a:t>        </a:t>
            </a:r>
            <a:r>
              <a:rPr lang="pl-PL" sz="2200" i="1" dirty="0">
                <a:solidFill>
                  <a:schemeClr val="accent1"/>
                </a:solidFill>
                <a:cs typeface="Arial" panose="020B0604020202020204" pitchFamily="34" charset="0"/>
              </a:rPr>
              <a:t>Obowiązki właściciela i zarządcy w zakresie  utrzymania obiektów budowlanych, decyzje nakazujące   usunięcie nieprawidłowości lub nakazujące rozbiórkę, zmiana sposobu użytkowania</a:t>
            </a: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pl-PL" sz="22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sz="2200" b="1" dirty="0">
                <a:solidFill>
                  <a:schemeClr val="accent1"/>
                </a:solidFill>
                <a:cs typeface="Arial" panose="020B0604020202020204" pitchFamily="34" charset="0"/>
              </a:rPr>
              <a:t>7. Katastrofa budowlana</a:t>
            </a:r>
            <a:endParaRPr lang="pl-PL" sz="2200" b="1" i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sz="2200" i="1" dirty="0">
                <a:solidFill>
                  <a:schemeClr val="accent1"/>
                </a:solidFill>
                <a:cs typeface="Arial" panose="020B0604020202020204" pitchFamily="34" charset="0"/>
              </a:rPr>
              <a:t>        Definicja katastrofy budowlanej, postępowanie w razie jej wystąpienia</a:t>
            </a: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pl-PL" sz="22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sz="2200" b="1" dirty="0">
                <a:solidFill>
                  <a:schemeClr val="accent1"/>
                </a:solidFill>
                <a:cs typeface="Arial" panose="020B0604020202020204" pitchFamily="34" charset="0"/>
              </a:rPr>
              <a:t>8. Organy administracji  architektoniczno- budowlanej i nadzoru   </a:t>
            </a: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sz="2200" b="1" dirty="0">
                <a:solidFill>
                  <a:schemeClr val="accent1"/>
                </a:solidFill>
                <a:cs typeface="Arial" panose="020B0604020202020204" pitchFamily="34" charset="0"/>
              </a:rPr>
              <a:t>    budowlanego</a:t>
            </a: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sz="2200" b="1" dirty="0">
                <a:solidFill>
                  <a:schemeClr val="accent1"/>
                </a:solidFill>
                <a:cs typeface="Arial" panose="020B0604020202020204" pitchFamily="34" charset="0"/>
              </a:rPr>
              <a:t>        </a:t>
            </a:r>
            <a:r>
              <a:rPr lang="pl-PL" sz="2200" i="1" dirty="0">
                <a:solidFill>
                  <a:schemeClr val="accent1"/>
                </a:solidFill>
                <a:cs typeface="Arial" panose="020B0604020202020204" pitchFamily="34" charset="0"/>
              </a:rPr>
              <a:t>Zadania, obowiązki, właściwość organów</a:t>
            </a: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pl-PL" sz="22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sz="2200" b="1" dirty="0">
                <a:solidFill>
                  <a:schemeClr val="accent1"/>
                </a:solidFill>
                <a:cs typeface="Arial" panose="020B0604020202020204" pitchFamily="34" charset="0"/>
              </a:rPr>
              <a:t>9. Przepisy karne</a:t>
            </a:r>
            <a:endParaRPr lang="pl-PL" sz="2200" b="1" i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sz="2200" b="1" i="1" dirty="0">
                <a:solidFill>
                  <a:schemeClr val="accent1"/>
                </a:solidFill>
                <a:cs typeface="Arial" panose="020B0604020202020204" pitchFamily="34" charset="0"/>
              </a:rPr>
              <a:t>        </a:t>
            </a:r>
            <a:r>
              <a:rPr lang="pl-PL" sz="2200" i="1" dirty="0">
                <a:solidFill>
                  <a:schemeClr val="accent1"/>
                </a:solidFill>
                <a:cs typeface="Arial" panose="020B0604020202020204" pitchFamily="34" charset="0"/>
              </a:rPr>
              <a:t>Kierowanie spraw do   Sądu Grodzkiego i nakładanie mandatów karnych</a:t>
            </a: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pl-PL" sz="2200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sz="2200" b="1" dirty="0">
                <a:solidFill>
                  <a:schemeClr val="accent1"/>
                </a:solidFill>
                <a:cs typeface="Arial" panose="020B0604020202020204" pitchFamily="34" charset="0"/>
              </a:rPr>
              <a:t>10. Odpowiedzialność zawodowa w budownictwie</a:t>
            </a:r>
            <a:endParaRPr lang="pl-PL" sz="2200" b="1" i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sz="2200" b="1" i="1" dirty="0">
                <a:solidFill>
                  <a:schemeClr val="accent1"/>
                </a:solidFill>
                <a:cs typeface="Arial" panose="020B0604020202020204" pitchFamily="34" charset="0"/>
              </a:rPr>
              <a:t>        </a:t>
            </a:r>
            <a:r>
              <a:rPr lang="pl-PL" sz="2200" i="1" dirty="0">
                <a:solidFill>
                  <a:schemeClr val="accent1"/>
                </a:solidFill>
                <a:cs typeface="Arial" panose="020B0604020202020204" pitchFamily="34" charset="0"/>
              </a:rPr>
              <a:t>Postępowanie przygotowawcze, wniosek do organu samorządu zawodowego, decyzja o ukaraniu. </a:t>
            </a: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pl-PL" sz="2200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609600" indent="-609600" defTabSz="457207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sz="2200" b="1" dirty="0">
                <a:solidFill>
                  <a:schemeClr val="accent1"/>
                </a:solidFill>
                <a:cs typeface="Arial" panose="020B0604020202020204" pitchFamily="34" charset="0"/>
              </a:rPr>
              <a:t>11. Przepisy przejściowe i końcowe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47625"/>
            <a:ext cx="12192001" cy="94297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rgbClr val="002060"/>
                </a:solidFill>
              </a:rPr>
              <a:t>uproszczone postępowanie legalizacyjne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49 g 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14349" y="895349"/>
            <a:ext cx="114680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dirty="0">
                <a:solidFill>
                  <a:schemeClr val="accent1"/>
                </a:solidFill>
              </a:rPr>
              <a:t>Dokumenty  legalizacyjne żądane postanowieniem, na które przysługuje zażalenie,  organu nadzoru budowlanego w terminie nie krótszym niż </a:t>
            </a:r>
            <a:r>
              <a:rPr lang="pl-PL" sz="3600" b="1" dirty="0">
                <a:solidFill>
                  <a:schemeClr val="accent1"/>
                </a:solidFill>
              </a:rPr>
              <a:t>60 dni </a:t>
            </a:r>
          </a:p>
          <a:p>
            <a:pPr algn="just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400" b="1" dirty="0">
              <a:solidFill>
                <a:srgbClr val="FFC000"/>
              </a:solidFill>
            </a:endParaRPr>
          </a:p>
          <a:p>
            <a:pPr algn="just"/>
            <a:endParaRPr lang="pl-PL" sz="2400" b="1" dirty="0">
              <a:solidFill>
                <a:srgbClr val="FFC000"/>
              </a:solidFill>
            </a:endParaRP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920DA433-D1B1-48C9-8BEE-C55E7F6EF7B5}"/>
              </a:ext>
            </a:extLst>
          </p:cNvPr>
          <p:cNvSpPr/>
          <p:nvPr/>
        </p:nvSpPr>
        <p:spPr>
          <a:xfrm>
            <a:off x="419098" y="2657475"/>
            <a:ext cx="11468101" cy="76158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l-PL" sz="2400" b="1" dirty="0"/>
          </a:p>
          <a:p>
            <a:pPr algn="just"/>
            <a:r>
              <a:rPr lang="pl-PL" sz="2400" b="1" dirty="0"/>
              <a:t>oświadczenie o prawie do dysponowania nieruchomością na cele budowlane</a:t>
            </a:r>
          </a:p>
          <a:p>
            <a:pPr algn="just"/>
            <a:endParaRPr lang="pl-PL" sz="2400" b="1" dirty="0">
              <a:solidFill>
                <a:schemeClr val="tx1"/>
              </a:solidFill>
            </a:endParaRP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A7571B1F-CD7F-4C05-AC47-7DB28AA1AD45}"/>
              </a:ext>
            </a:extLst>
          </p:cNvPr>
          <p:cNvSpPr/>
          <p:nvPr/>
        </p:nvSpPr>
        <p:spPr>
          <a:xfrm>
            <a:off x="419098" y="3648075"/>
            <a:ext cx="11563349" cy="55161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b="1" dirty="0"/>
              <a:t>geodezyjna inwentaryzacja powykonawcza</a:t>
            </a: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4DE95CE8-8B5D-4B92-90E3-DBD69DBC83C0}"/>
              </a:ext>
            </a:extLst>
          </p:cNvPr>
          <p:cNvSpPr/>
          <p:nvPr/>
        </p:nvSpPr>
        <p:spPr>
          <a:xfrm>
            <a:off x="419098" y="4428710"/>
            <a:ext cx="11468102" cy="2181641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b="1" dirty="0"/>
              <a:t>ekspertyza techniczna</a:t>
            </a:r>
          </a:p>
          <a:p>
            <a:pPr algn="just"/>
            <a:r>
              <a:rPr lang="pl-PL" sz="2000" b="1" dirty="0"/>
              <a:t>sporządzona przez osobę posiadającą odpowiednie uprawnienia budowlane, wskazująca czy stan techniczny obiektu budowlanego: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000" b="1" dirty="0"/>
              <a:t>	nie stwarza zagrożenia dla życia lub zdrowia ludzi,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000" b="1" dirty="0"/>
              <a:t>   pozwala na bezpieczne użytkowanie obiektu budowlanego, zgodnie z dotychczasowym lub        	zamierzonym   sposobem użytkowania   </a:t>
            </a:r>
          </a:p>
        </p:txBody>
      </p:sp>
    </p:spTree>
    <p:extLst>
      <p:ext uri="{BB962C8B-B14F-4D97-AF65-F5344CB8AC3E}">
        <p14:creationId xmlns:p14="http://schemas.microsoft.com/office/powerpoint/2010/main" val="35537748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uproszczone postępowanie legalizacyjne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49 h  ) 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14348" y="942974"/>
            <a:ext cx="114680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chemeClr val="accent1"/>
                </a:solidFill>
              </a:rPr>
              <a:t>Sprawdzenia dokonywane w trakcie uproszczonego postępowania legalizacyjnego</a:t>
            </a:r>
          </a:p>
          <a:p>
            <a:pPr algn="ctr"/>
            <a:r>
              <a:rPr lang="pl-PL" sz="2800" b="1" dirty="0">
                <a:solidFill>
                  <a:srgbClr val="C00000"/>
                </a:solidFill>
              </a:rPr>
              <a:t> </a:t>
            </a: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400" b="1" dirty="0">
              <a:solidFill>
                <a:srgbClr val="FFC000"/>
              </a:solidFill>
            </a:endParaRPr>
          </a:p>
          <a:p>
            <a:pPr algn="just"/>
            <a:endParaRPr lang="pl-PL" sz="2400" b="1" dirty="0">
              <a:solidFill>
                <a:srgbClr val="FFC000"/>
              </a:solidFill>
            </a:endParaRP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73A50AC2-51D6-4FE3-986A-2ADC8CD8A319}"/>
              </a:ext>
            </a:extLst>
          </p:cNvPr>
          <p:cNvSpPr/>
          <p:nvPr/>
        </p:nvSpPr>
        <p:spPr>
          <a:xfrm>
            <a:off x="514346" y="2181225"/>
            <a:ext cx="11468101" cy="240982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b="1" dirty="0"/>
              <a:t> </a:t>
            </a:r>
          </a:p>
          <a:p>
            <a:pPr algn="just"/>
            <a:endParaRPr lang="pl-PL" sz="2400" b="1" dirty="0"/>
          </a:p>
          <a:p>
            <a:pPr algn="just"/>
            <a:r>
              <a:rPr lang="pl-PL" sz="2400" b="1" dirty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sz="2400" b="1" dirty="0"/>
              <a:t>kompletność dokumentów legalizacyjnych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pl-PL" sz="2400" b="1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sz="2400" b="1" dirty="0"/>
              <a:t>czy z ekspertyzy technicznej wynika ,że stan techniczny obiektu budowlanego nie stwarza zagrożenia dla ludzi i mienia oraz pozwala na bezpieczne użytkowanie obiektu budowlanego zgodnie z dotychczasowym lub zamierzonym sposobem użytkowania</a:t>
            </a:r>
          </a:p>
          <a:p>
            <a:pPr algn="just"/>
            <a:endParaRPr lang="pl-PL" sz="2400" b="1" u="sng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FB32A663-4CDB-4040-8479-2F795055F161}"/>
              </a:ext>
            </a:extLst>
          </p:cNvPr>
          <p:cNvSpPr/>
          <p:nvPr/>
        </p:nvSpPr>
        <p:spPr>
          <a:xfrm>
            <a:off x="514346" y="4876800"/>
            <a:ext cx="11468101" cy="180022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sz="2400" b="1" dirty="0"/>
              <a:t>w przypadku stwierdzenia niekompletności  dokumentów legalizacyjnych organ nadzoru budowlanego wydaje postanowienie o ich usunięcie w wyznaczonym terminie</a:t>
            </a:r>
          </a:p>
        </p:txBody>
      </p:sp>
    </p:spTree>
    <p:extLst>
      <p:ext uri="{BB962C8B-B14F-4D97-AF65-F5344CB8AC3E}">
        <p14:creationId xmlns:p14="http://schemas.microsoft.com/office/powerpoint/2010/main" val="37999536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uproszczone postępowanie legalizacyjne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49 i  ) 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14348" y="942974"/>
            <a:ext cx="114680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chemeClr val="accent1"/>
                </a:solidFill>
              </a:rPr>
              <a:t>Sprawdzenia dokonywane w trakcie uproszczonego postępowania legalizacyjnego</a:t>
            </a:r>
          </a:p>
          <a:p>
            <a:pPr algn="ctr"/>
            <a:r>
              <a:rPr lang="pl-PL" sz="2800" b="1" dirty="0">
                <a:solidFill>
                  <a:srgbClr val="C00000"/>
                </a:solidFill>
              </a:rPr>
              <a:t> </a:t>
            </a:r>
          </a:p>
          <a:p>
            <a:pPr algn="ctr"/>
            <a:endParaRPr lang="pl-PL" sz="2800" b="1" dirty="0">
              <a:solidFill>
                <a:srgbClr val="C00000"/>
              </a:solidFill>
            </a:endParaRPr>
          </a:p>
          <a:p>
            <a:pPr algn="ctr"/>
            <a:endParaRPr lang="pl-PL" sz="2400" b="1" dirty="0">
              <a:solidFill>
                <a:srgbClr val="FFC000"/>
              </a:solidFill>
            </a:endParaRPr>
          </a:p>
          <a:p>
            <a:pPr algn="just"/>
            <a:endParaRPr lang="pl-PL" sz="2400" b="1" dirty="0">
              <a:solidFill>
                <a:srgbClr val="FFC000"/>
              </a:solidFill>
            </a:endParaRP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73A50AC2-51D6-4FE3-986A-2ADC8CD8A319}"/>
              </a:ext>
            </a:extLst>
          </p:cNvPr>
          <p:cNvSpPr/>
          <p:nvPr/>
        </p:nvSpPr>
        <p:spPr>
          <a:xfrm>
            <a:off x="514346" y="2181225"/>
            <a:ext cx="11468101" cy="240982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b="1" dirty="0"/>
              <a:t> </a:t>
            </a:r>
          </a:p>
          <a:p>
            <a:pPr algn="just"/>
            <a:endParaRPr lang="pl-PL" sz="2400" b="1" dirty="0"/>
          </a:p>
          <a:p>
            <a:pPr algn="just"/>
            <a:r>
              <a:rPr lang="pl-PL" sz="2400" b="1" dirty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sz="2400" b="1" dirty="0"/>
              <a:t>Decyzja o legalizacji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pl-PL" sz="2400" b="1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sz="2400" b="1" dirty="0"/>
              <a:t>czy z ekspertyzy technicznej wynika, że stan techniczny obiektu budowlanego nie stwarza zagrożenia dla ludzi i mienia oraz pozwala na bezpieczne użytkowanie obiektu budowlanego zgodnie z dotychczasowym lub zamierzonym sposobem użytkowania</a:t>
            </a:r>
          </a:p>
          <a:p>
            <a:pPr algn="just"/>
            <a:endParaRPr lang="pl-PL" sz="2400" b="1" u="sng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FB32A663-4CDB-4040-8479-2F795055F161}"/>
              </a:ext>
            </a:extLst>
          </p:cNvPr>
          <p:cNvSpPr/>
          <p:nvPr/>
        </p:nvSpPr>
        <p:spPr>
          <a:xfrm>
            <a:off x="514346" y="4876800"/>
            <a:ext cx="11468101" cy="180022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sz="2400" b="1" dirty="0"/>
              <a:t>w przypadku stwierdzenia niekompletności  dokumentów legalizacyjnych organ nadzoru budowlanego wydaje postanowienie o ich usunięcie w wyznaczonym terminie</a:t>
            </a:r>
          </a:p>
        </p:txBody>
      </p:sp>
    </p:spTree>
    <p:extLst>
      <p:ext uri="{BB962C8B-B14F-4D97-AF65-F5344CB8AC3E}">
        <p14:creationId xmlns:p14="http://schemas.microsoft.com/office/powerpoint/2010/main" val="37069970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47625"/>
            <a:ext cx="12192001" cy="94297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rgbClr val="002060"/>
                </a:solidFill>
              </a:rPr>
              <a:t>uproszczone postępowanie legalizacyjne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49 i 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14349" y="895349"/>
            <a:ext cx="114680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b="1" dirty="0">
                <a:solidFill>
                  <a:schemeClr val="accent1"/>
                </a:solidFill>
              </a:rPr>
              <a:t>Rozstrzygnięcia wydane przez organ nadzoru budowlanego w uproszczonym postępowaniu legalizacyjnym </a:t>
            </a:r>
          </a:p>
          <a:p>
            <a:pPr algn="just"/>
            <a:endParaRPr lang="pl-PL" sz="2400" b="1" dirty="0">
              <a:solidFill>
                <a:srgbClr val="C00000"/>
              </a:solidFill>
            </a:endParaRPr>
          </a:p>
          <a:p>
            <a:pPr algn="ctr"/>
            <a:endParaRPr lang="pl-PL" sz="2400" b="1" dirty="0">
              <a:solidFill>
                <a:srgbClr val="FFC000"/>
              </a:solidFill>
            </a:endParaRPr>
          </a:p>
          <a:p>
            <a:pPr algn="just"/>
            <a:endParaRPr lang="pl-PL" sz="2400" b="1" dirty="0">
              <a:solidFill>
                <a:srgbClr val="FFC000"/>
              </a:solidFill>
            </a:endParaRP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920DA433-D1B1-48C9-8BEE-C55E7F6EF7B5}"/>
              </a:ext>
            </a:extLst>
          </p:cNvPr>
          <p:cNvSpPr/>
          <p:nvPr/>
        </p:nvSpPr>
        <p:spPr>
          <a:xfrm>
            <a:off x="409572" y="1838323"/>
            <a:ext cx="11468101" cy="139975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l-PL" sz="2400" b="1" dirty="0"/>
          </a:p>
          <a:p>
            <a:pPr algn="ctr"/>
            <a:r>
              <a:rPr lang="pl-PL" sz="2400" b="1" dirty="0"/>
              <a:t>Decyzja o legalizacji</a:t>
            </a:r>
          </a:p>
          <a:p>
            <a:pPr algn="ctr"/>
            <a:endParaRPr lang="pl-PL" sz="2400" b="1" dirty="0"/>
          </a:p>
          <a:p>
            <a:pPr algn="ctr"/>
            <a:r>
              <a:rPr lang="pl-PL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Stanowi podstawę użytkowania obiektu budowlanego </a:t>
            </a:r>
          </a:p>
          <a:p>
            <a:pPr algn="ctr"/>
            <a:endParaRPr lang="pl-PL" sz="2400" b="1" dirty="0">
              <a:solidFill>
                <a:schemeClr val="tx1"/>
              </a:solidFill>
            </a:endParaRP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4DE95CE8-8B5D-4B92-90E3-DBD69DBC83C0}"/>
              </a:ext>
            </a:extLst>
          </p:cNvPr>
          <p:cNvSpPr/>
          <p:nvPr/>
        </p:nvSpPr>
        <p:spPr>
          <a:xfrm>
            <a:off x="419098" y="3505200"/>
            <a:ext cx="11468102" cy="310515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Decyzja o nakazie rozbiórki</a:t>
            </a:r>
          </a:p>
          <a:p>
            <a:pPr algn="ctr"/>
            <a:endParaRPr lang="pl-PL" sz="2400" b="1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sz="2000" b="1" dirty="0"/>
              <a:t>Nie przedłożono dokumentów legalizacyjnych w </a:t>
            </a:r>
            <a:r>
              <a:rPr lang="pl-PL" sz="2000" b="1" u="sng" dirty="0"/>
              <a:t>wyznaczonym terminie,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sz="2000" b="1" dirty="0"/>
              <a:t>Nie uzupełniono dokumentów w </a:t>
            </a:r>
            <a:r>
              <a:rPr lang="pl-PL" sz="2000" b="1" u="sng" dirty="0"/>
              <a:t>wyznaczonym terminie </a:t>
            </a:r>
            <a:r>
              <a:rPr lang="pl-PL" sz="2000" b="1" dirty="0"/>
              <a:t>wskazanym w postanowieniu,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sz="2000" b="1" dirty="0"/>
              <a:t>Gdy z ekspertyzy wynika, że stan techniczny obiektu budowlanego stwarza zagrożenia dla życia lub zdrowia ludzi lub nie pozwala na bezpieczne użytkowanie obiektu budowlanego, zgodnie z dotychczasowym lub zamierzonym   sposobem użytkowania   </a:t>
            </a:r>
          </a:p>
        </p:txBody>
      </p:sp>
    </p:spTree>
    <p:extLst>
      <p:ext uri="{BB962C8B-B14F-4D97-AF65-F5344CB8AC3E}">
        <p14:creationId xmlns:p14="http://schemas.microsoft.com/office/powerpoint/2010/main" val="3479940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064C1D-4B7C-4E56-A14D-D8AB1DFD7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  <a:solidFill>
            <a:srgbClr val="A27B00"/>
          </a:solidFill>
        </p:spPr>
        <p:txBody>
          <a:bodyPr/>
          <a:lstStyle/>
          <a:p>
            <a:pPr algn="ctr"/>
            <a:r>
              <a:rPr lang="pl-PL" b="1" dirty="0">
                <a:solidFill>
                  <a:schemeClr val="accent1"/>
                </a:solidFill>
              </a:rPr>
              <a:t>Zakończenie   budowy</a:t>
            </a:r>
            <a:br>
              <a:rPr lang="pl-PL" b="1" dirty="0">
                <a:solidFill>
                  <a:schemeClr val="accent1"/>
                </a:solidFill>
              </a:rPr>
            </a:br>
            <a:br>
              <a:rPr lang="pl-PL" b="1" dirty="0">
                <a:solidFill>
                  <a:schemeClr val="accent1"/>
                </a:solidFill>
              </a:rPr>
            </a:br>
            <a:br>
              <a:rPr lang="pl-PL" b="1" dirty="0">
                <a:solidFill>
                  <a:schemeClr val="accent1"/>
                </a:solidFill>
              </a:rPr>
            </a:br>
            <a:br>
              <a:rPr lang="pl-PL" b="1" dirty="0">
                <a:solidFill>
                  <a:schemeClr val="accent1"/>
                </a:solidFill>
              </a:rPr>
            </a:br>
            <a:br>
              <a:rPr lang="pl-PL" b="1" dirty="0">
                <a:solidFill>
                  <a:schemeClr val="accent1"/>
                </a:solidFill>
              </a:rPr>
            </a:br>
            <a:br>
              <a:rPr lang="pl-PL" b="1" dirty="0">
                <a:solidFill>
                  <a:schemeClr val="accent1"/>
                </a:solidFill>
              </a:rPr>
            </a:br>
            <a:endParaRPr lang="pl-PL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4625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47625"/>
            <a:ext cx="12192001" cy="942974"/>
          </a:xfrm>
          <a:solidFill>
            <a:srgbClr val="A27B0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2060"/>
                </a:solidFill>
              </a:rPr>
              <a:t>Zakończenie budowy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920DA433-D1B1-48C9-8BEE-C55E7F6EF7B5}"/>
              </a:ext>
            </a:extLst>
          </p:cNvPr>
          <p:cNvSpPr/>
          <p:nvPr/>
        </p:nvSpPr>
        <p:spPr>
          <a:xfrm>
            <a:off x="409572" y="1257300"/>
            <a:ext cx="11468101" cy="174307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l-PL" sz="2400" b="1" dirty="0"/>
          </a:p>
          <a:p>
            <a:pPr algn="just"/>
            <a:r>
              <a:rPr lang="pl-PL" sz="2400" b="1" dirty="0"/>
              <a:t> </a:t>
            </a:r>
          </a:p>
          <a:p>
            <a:pPr algn="ctr"/>
            <a:endParaRPr lang="pl-PL" sz="2400" b="1" dirty="0"/>
          </a:p>
          <a:p>
            <a:pPr algn="ctr"/>
            <a:r>
              <a:rPr lang="pl-PL" sz="2400" b="1" dirty="0"/>
              <a:t>Art.54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sz="2400" b="1" dirty="0"/>
              <a:t>Zgłoszenie zakończenia budowy obiektu na którego budowę wymagana jest decyzja o pozwoleniu na budowę  </a:t>
            </a:r>
          </a:p>
          <a:p>
            <a:pPr algn="just"/>
            <a:endParaRPr lang="pl-PL" sz="2400" b="1" dirty="0"/>
          </a:p>
          <a:p>
            <a:pPr algn="just"/>
            <a:r>
              <a:rPr lang="pl-PL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  <a:p>
            <a:pPr algn="ctr"/>
            <a:endParaRPr lang="pl-PL" sz="2400" b="1" dirty="0">
              <a:solidFill>
                <a:schemeClr val="tx1"/>
              </a:solidFill>
            </a:endParaRP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4DE95CE8-8B5D-4B92-90E3-DBD69DBC83C0}"/>
              </a:ext>
            </a:extLst>
          </p:cNvPr>
          <p:cNvSpPr/>
          <p:nvPr/>
        </p:nvSpPr>
        <p:spPr>
          <a:xfrm>
            <a:off x="419098" y="4991100"/>
            <a:ext cx="11468102" cy="1619251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chemeClr val="accent1"/>
                </a:solidFill>
              </a:rPr>
              <a:t>Do użytkowania można przystąpić , jeśli organ nadzoru budowlanego w terminie </a:t>
            </a:r>
            <a:r>
              <a:rPr lang="pl-PL" sz="2800" b="1" dirty="0">
                <a:solidFill>
                  <a:schemeClr val="accent1"/>
                </a:solidFill>
              </a:rPr>
              <a:t>14 dni </a:t>
            </a:r>
            <a:r>
              <a:rPr lang="pl-PL" sz="2400" b="1" dirty="0">
                <a:solidFill>
                  <a:schemeClr val="accent1"/>
                </a:solidFill>
              </a:rPr>
              <a:t>od dnia doręczenia zawiadomienia, nie zgłosi sprzeciwu w drodze decyzji</a:t>
            </a:r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1FBEC100-7883-4154-B07D-388113B373AD}"/>
              </a:ext>
            </a:extLst>
          </p:cNvPr>
          <p:cNvSpPr/>
          <p:nvPr/>
        </p:nvSpPr>
        <p:spPr>
          <a:xfrm>
            <a:off x="419099" y="3171827"/>
            <a:ext cx="11458574" cy="161925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sz="2400" b="1" dirty="0"/>
              <a:t>Zgłoszenie zakończenia budowy, o której mowa w art.29 ust.1 i ust.2 </a:t>
            </a:r>
            <a:r>
              <a:rPr lang="pl-PL" b="1" dirty="0"/>
              <a:t> </a:t>
            </a:r>
            <a:r>
              <a:rPr lang="pl-PL" sz="2000" b="1" dirty="0"/>
              <a:t>(wolno stojący budynek mieszkalny jednorodzinny, sieci elektroenergetyczne o napięciu znamionowym ≤ 1 KV, wod.-kan., cieplne  gazowe o ciśnieniu roboczym ≤ 0,5 </a:t>
            </a:r>
            <a:r>
              <a:rPr lang="pl-PL" sz="2000" b="1" dirty="0" err="1"/>
              <a:t>MPa</a:t>
            </a:r>
            <a:r>
              <a:rPr lang="pl-PL" sz="2000" b="1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7675615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47625"/>
            <a:ext cx="12192001" cy="942974"/>
          </a:xfrm>
          <a:solidFill>
            <a:srgbClr val="A27B0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2060"/>
                </a:solidFill>
              </a:rPr>
              <a:t>Zakończenie budowy decyzja o pozwoleniu na użytkowanie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920DA433-D1B1-48C9-8BEE-C55E7F6EF7B5}"/>
              </a:ext>
            </a:extLst>
          </p:cNvPr>
          <p:cNvSpPr/>
          <p:nvPr/>
        </p:nvSpPr>
        <p:spPr>
          <a:xfrm>
            <a:off x="409572" y="1066800"/>
            <a:ext cx="11468101" cy="193357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l-PL" sz="2400" b="1" dirty="0"/>
          </a:p>
          <a:p>
            <a:pPr algn="just"/>
            <a:endParaRPr lang="pl-PL" sz="2400" b="1" dirty="0"/>
          </a:p>
          <a:p>
            <a:pPr algn="ctr"/>
            <a:endParaRPr lang="pl-PL" sz="2400" b="1" dirty="0"/>
          </a:p>
          <a:p>
            <a:pPr algn="ctr"/>
            <a:r>
              <a:rPr lang="pl-PL" sz="2400" b="1" dirty="0"/>
              <a:t>Art. 55 ust.1</a:t>
            </a:r>
          </a:p>
          <a:p>
            <a:pPr algn="ctr"/>
            <a:endParaRPr lang="pl-PL" sz="2400" b="1" dirty="0"/>
          </a:p>
          <a:p>
            <a:pPr algn="just"/>
            <a:r>
              <a:rPr lang="pl-PL" sz="2400" b="1" dirty="0"/>
              <a:t>pkt.1)</a:t>
            </a:r>
          </a:p>
          <a:p>
            <a:pPr algn="just"/>
            <a:r>
              <a:rPr lang="pl-PL" sz="2400" b="1" dirty="0"/>
              <a:t>Budowa obiektu na którego wymagane jest pozwolenie na budowę o jest on zaliczany do  wskazanej w przepisach kategorii </a:t>
            </a:r>
          </a:p>
          <a:p>
            <a:pPr algn="just"/>
            <a:endParaRPr lang="pl-PL" sz="2400" b="1" dirty="0"/>
          </a:p>
          <a:p>
            <a:pPr algn="just"/>
            <a:r>
              <a:rPr lang="pl-PL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  <a:p>
            <a:pPr algn="ctr"/>
            <a:endParaRPr lang="pl-PL" sz="2400" b="1" dirty="0">
              <a:solidFill>
                <a:schemeClr val="tx1"/>
              </a:solidFill>
            </a:endParaRP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4DE95CE8-8B5D-4B92-90E3-DBD69DBC83C0}"/>
              </a:ext>
            </a:extLst>
          </p:cNvPr>
          <p:cNvSpPr/>
          <p:nvPr/>
        </p:nvSpPr>
        <p:spPr>
          <a:xfrm>
            <a:off x="419098" y="4981575"/>
            <a:ext cx="11468102" cy="162877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4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pl-PL" sz="24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just"/>
            <a:r>
              <a:rPr lang="pl-PL" sz="2400" b="1" dirty="0"/>
              <a:t>pkt.3)</a:t>
            </a:r>
          </a:p>
          <a:p>
            <a:pPr algn="just"/>
            <a:r>
              <a:rPr lang="pl-PL" sz="2400" b="1" dirty="0"/>
              <a:t>Przystąpienie do użytkowania obiektu budowlanego ma nastąpić przed wykonaniem wszystkich robót budowlanych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pl-PL" sz="2400" b="1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pl-PL" sz="2400" b="1" dirty="0"/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1FBEC100-7883-4154-B07D-388113B373AD}"/>
              </a:ext>
            </a:extLst>
          </p:cNvPr>
          <p:cNvSpPr/>
          <p:nvPr/>
        </p:nvSpPr>
        <p:spPr>
          <a:xfrm>
            <a:off x="419099" y="3171826"/>
            <a:ext cx="11458574" cy="153352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b="1" dirty="0"/>
              <a:t>pkt.2)</a:t>
            </a:r>
          </a:p>
          <a:p>
            <a:pPr algn="just"/>
            <a:r>
              <a:rPr lang="pl-PL" sz="2400" b="1" dirty="0"/>
              <a:t>Zachodzą okoliczności , o których mowa w art. 49 ust.5 albo 51ust.4  (samowola lub istotne odstępstwa )</a:t>
            </a:r>
          </a:p>
        </p:txBody>
      </p:sp>
    </p:spTree>
    <p:extLst>
      <p:ext uri="{BB962C8B-B14F-4D97-AF65-F5344CB8AC3E}">
        <p14:creationId xmlns:p14="http://schemas.microsoft.com/office/powerpoint/2010/main" val="30622098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5C28C2-AC86-4C5C-BA7B-2A34B5B8F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133475"/>
          </a:xfrm>
          <a:solidFill>
            <a:srgbClr val="A27B00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chemeClr val="accent1"/>
                </a:solidFill>
              </a:rPr>
              <a:t>Decyzja o pozwoleniu na użytkowanie</a:t>
            </a:r>
            <a:br>
              <a:rPr lang="pl-PL" sz="2800" b="1" dirty="0">
                <a:solidFill>
                  <a:schemeClr val="accent1"/>
                </a:solidFill>
              </a:rPr>
            </a:br>
            <a:endParaRPr lang="pl-PL" sz="28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AFB565-C84B-4736-BC43-084D9BD7F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1133475"/>
            <a:ext cx="12192000" cy="5724525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pPr algn="just"/>
            <a:r>
              <a:rPr lang="pl-PL" sz="1800" b="1" dirty="0">
                <a:solidFill>
                  <a:schemeClr val="tx1"/>
                </a:solidFill>
              </a:rPr>
              <a:t>	</a:t>
            </a:r>
          </a:p>
          <a:p>
            <a:pPr algn="just"/>
            <a:r>
              <a:rPr lang="pl-PL" sz="2400" b="1" dirty="0">
                <a:solidFill>
                  <a:schemeClr val="tx1"/>
                </a:solidFill>
              </a:rPr>
              <a:t>Ust.1a</a:t>
            </a:r>
            <a:r>
              <a:rPr lang="pl-PL" b="1" dirty="0">
                <a:solidFill>
                  <a:schemeClr val="tx1"/>
                </a:solidFill>
              </a:rPr>
              <a:t>	</a:t>
            </a:r>
          </a:p>
          <a:p>
            <a:pPr algn="just"/>
            <a:r>
              <a:rPr lang="pl-PL" sz="2400" b="1" dirty="0">
                <a:solidFill>
                  <a:schemeClr val="tx1"/>
                </a:solidFill>
              </a:rPr>
              <a:t>	Decyzja o pozwoleniu na użytkowanie obiektu budowlanego </a:t>
            </a:r>
          </a:p>
          <a:p>
            <a:pPr algn="just"/>
            <a:r>
              <a:rPr lang="pl-PL" sz="2400" b="1" dirty="0">
                <a:solidFill>
                  <a:schemeClr val="tx1"/>
                </a:solidFill>
              </a:rPr>
              <a:t>	przed wykonaniem wszystkich robót budowlanych może obejmować: </a:t>
            </a:r>
          </a:p>
          <a:p>
            <a:pPr marL="914400" lvl="1" indent="-457200" algn="just">
              <a:buAutoNum type="arabicParenR"/>
            </a:pPr>
            <a:r>
              <a:rPr lang="pl-PL" sz="2400" b="1" dirty="0">
                <a:solidFill>
                  <a:schemeClr val="tx1"/>
                </a:solidFill>
              </a:rPr>
              <a:t>obiekt budowlany lub </a:t>
            </a:r>
            <a:r>
              <a:rPr lang="pl-PL" sz="2400" b="1" dirty="0">
                <a:solidFill>
                  <a:srgbClr val="002060"/>
                </a:solidFill>
              </a:rPr>
              <a:t>jego część,</a:t>
            </a:r>
          </a:p>
          <a:p>
            <a:pPr marL="914400" lvl="1" indent="-457200" algn="just">
              <a:buAutoNum type="arabicParenR"/>
            </a:pPr>
            <a:r>
              <a:rPr lang="pl-PL" sz="2400" b="1" dirty="0">
                <a:solidFill>
                  <a:schemeClr val="tx1"/>
                </a:solidFill>
              </a:rPr>
              <a:t>niektóre z obiektów budowlanych objętych jedną decyzją o pozwoleniu</a:t>
            </a:r>
          </a:p>
          <a:p>
            <a:pPr algn="just"/>
            <a:r>
              <a:rPr lang="pl-PL" sz="2400" b="1" dirty="0">
                <a:solidFill>
                  <a:schemeClr val="tx1"/>
                </a:solidFill>
              </a:rPr>
              <a:t>	 	na budowę lub zgłoszeniem budowy o którym mowa  w art.29 ust.1 pkt1 i 2</a:t>
            </a:r>
          </a:p>
          <a:p>
            <a:pPr algn="just"/>
            <a:r>
              <a:rPr lang="pl-PL" sz="2400" b="1" dirty="0">
                <a:solidFill>
                  <a:schemeClr val="tx1"/>
                </a:solidFill>
              </a:rPr>
              <a:t>Ust.1b</a:t>
            </a:r>
          </a:p>
          <a:p>
            <a:pPr algn="just"/>
            <a:r>
              <a:rPr lang="pl-PL" sz="2400" b="1" dirty="0">
                <a:solidFill>
                  <a:schemeClr val="tx1"/>
                </a:solidFill>
              </a:rPr>
              <a:t>	Decyzja , o której mowa w ust.1 pkt 3, może być wydana , jeżeli oddawane 	do użytkowania obiekty budowlane lub </a:t>
            </a:r>
            <a:r>
              <a:rPr lang="pl-PL" sz="2400" b="1" dirty="0">
                <a:solidFill>
                  <a:srgbClr val="002060"/>
                </a:solidFill>
              </a:rPr>
              <a:t>ich części </a:t>
            </a:r>
            <a:r>
              <a:rPr lang="pl-PL" sz="2400" b="1" dirty="0">
                <a:solidFill>
                  <a:schemeClr val="tx1"/>
                </a:solidFill>
              </a:rPr>
              <a:t>mogą samodzielnie 	funkcjonować zgodnie z przeznaczeniem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541510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5C28C2-AC86-4C5C-BA7B-2A34B5B8F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314450"/>
          </a:xfrm>
          <a:solidFill>
            <a:srgbClr val="A27B00"/>
          </a:solidFill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Załączniki do zawiadomienia o zakończeniu budowy obiektu budowlanego lub wniosku o udzielenie  pozwolenia na użytkowanie</a:t>
            </a:r>
            <a:br>
              <a:rPr lang="pl-PL" sz="2800" b="1" dirty="0">
                <a:solidFill>
                  <a:schemeClr val="accent1"/>
                </a:solidFill>
              </a:rPr>
            </a:br>
            <a:endParaRPr lang="pl-PL" sz="28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AFB565-C84B-4736-BC43-084D9BD7F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1133475"/>
            <a:ext cx="12192000" cy="5724525"/>
          </a:xfrm>
          <a:solidFill>
            <a:schemeClr val="accent3">
              <a:lumMod val="75000"/>
            </a:schemeClr>
          </a:solidFill>
        </p:spPr>
        <p:txBody>
          <a:bodyPr>
            <a:normAutofit fontScale="47500" lnSpcReduction="20000"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1800" b="1" dirty="0">
              <a:solidFill>
                <a:schemeClr val="tx1"/>
              </a:solidFill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chemeClr val="tx1"/>
                </a:solidFill>
              </a:rPr>
              <a:t>oryginał dziennika budowy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rgbClr val="002060"/>
                </a:solidFill>
              </a:rPr>
              <a:t>projekt techniczny, z uwzględnieniem zmian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chemeClr val="tx1"/>
                </a:solidFill>
              </a:rPr>
              <a:t>oświadczenie kierownika budowy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chemeClr val="tx1"/>
                </a:solidFill>
              </a:rPr>
              <a:t>oświadczenie o właściwym zagospodarowaniu terenów przyległych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rgbClr val="FFC000"/>
                </a:solidFill>
              </a:rPr>
              <a:t>protokoły badań i sprawdzeń</a:t>
            </a:r>
          </a:p>
          <a:p>
            <a:pPr algn="just"/>
            <a:r>
              <a:rPr lang="pl-PL" sz="3600" b="1" dirty="0">
                <a:solidFill>
                  <a:srgbClr val="FFC000"/>
                </a:solidFill>
              </a:rPr>
              <a:t>		</a:t>
            </a:r>
            <a:r>
              <a:rPr lang="pl-PL" sz="3800" b="1" dirty="0">
                <a:solidFill>
                  <a:srgbClr val="FFC000"/>
                </a:solidFill>
              </a:rPr>
              <a:t>* przyłączy i instalacji, zapewniających użytkowanie obiektu 	budowlanego godnie z 	   		   			przeznaczeniem, (dla budynku mieszkalnego jednorodzinnego tylko szczelność inst. gazowej)</a:t>
            </a:r>
          </a:p>
          <a:p>
            <a:pPr algn="just"/>
            <a:r>
              <a:rPr lang="pl-PL" sz="3800" b="1" dirty="0">
                <a:solidFill>
                  <a:srgbClr val="FFC000"/>
                </a:solidFill>
              </a:rPr>
              <a:t>		* o których mowa w art.14 ustawy z dnia 21 grudnia 2000 r. o dozorze 	technicznym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rgbClr val="FFC000"/>
                </a:solidFill>
              </a:rPr>
              <a:t>decyzję zezwalającą na eksploatację urządzenia technicznego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chemeClr val="tx1"/>
                </a:solidFill>
              </a:rPr>
              <a:t>dokumentację geodezyjną powykonawczą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chemeClr val="tx1"/>
                </a:solidFill>
              </a:rPr>
              <a:t>potwierdzenie , zgodnie z odrębnymi przepisami, odbioru wykonanych przyłączy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chemeClr val="tx1"/>
                </a:solidFill>
              </a:rPr>
              <a:t>w przypadku budynku mieszkalnego lub budynku z częścią mieszkalną kierownik budowy</a:t>
            </a:r>
          </a:p>
          <a:p>
            <a:pPr algn="just"/>
            <a:r>
              <a:rPr lang="pl-PL" sz="3800" b="1" dirty="0">
                <a:solidFill>
                  <a:schemeClr val="tx1"/>
                </a:solidFill>
              </a:rPr>
              <a:t> 		w oświadczeniu zamieszcza informację o dokonaniu pomiarów powierzchni użytkowej </a:t>
            </a:r>
          </a:p>
          <a:p>
            <a:pPr algn="just"/>
            <a:r>
              <a:rPr lang="pl-PL" sz="3800" b="1" dirty="0">
                <a:solidFill>
                  <a:schemeClr val="tx1"/>
                </a:solidFill>
              </a:rPr>
              <a:t>		budynku i poszczególnych lokali mieszkalnych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2400" b="1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2400" b="1" dirty="0">
              <a:solidFill>
                <a:schemeClr val="tx1"/>
              </a:solidFill>
            </a:endParaRPr>
          </a:p>
          <a:p>
            <a:pPr algn="just"/>
            <a:r>
              <a:rPr lang="pl-PL" sz="2400" b="1" dirty="0">
                <a:solidFill>
                  <a:schemeClr val="tx1"/>
                </a:solidFill>
              </a:rPr>
              <a:t>	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1164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5C28C2-AC86-4C5C-BA7B-2A34B5B8F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314450"/>
          </a:xfrm>
          <a:solidFill>
            <a:srgbClr val="A27B00"/>
          </a:solidFill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nieistotne odstępstwa od PZD  lub PAB w trakcie budowy </a:t>
            </a:r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obiektu budowlanego </a:t>
            </a:r>
            <a:br>
              <a:rPr lang="pl-PL" sz="2800" b="1" dirty="0">
                <a:solidFill>
                  <a:schemeClr val="accent1"/>
                </a:solidFill>
              </a:rPr>
            </a:br>
            <a:endParaRPr lang="pl-PL" sz="28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AFB565-C84B-4736-BC43-084D9BD7F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1133475"/>
            <a:ext cx="12192000" cy="5886450"/>
          </a:xfrm>
          <a:solidFill>
            <a:schemeClr val="accent3">
              <a:lumMod val="75000"/>
            </a:schemeClr>
          </a:solidFill>
        </p:spPr>
        <p:txBody>
          <a:bodyPr>
            <a:normAutofit fontScale="70000" lnSpcReduction="20000"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1800" b="1" dirty="0">
              <a:solidFill>
                <a:schemeClr val="tx1"/>
              </a:solidFill>
            </a:endParaRPr>
          </a:p>
          <a:p>
            <a:pPr algn="just"/>
            <a:r>
              <a:rPr lang="pl-PL" sz="3400" b="1" dirty="0">
                <a:solidFill>
                  <a:schemeClr val="tx1"/>
                </a:solidFill>
              </a:rPr>
              <a:t>	W razie zmian  nieodstępujących w sposób istotny od :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pl-PL" sz="3400" b="1" dirty="0">
                <a:solidFill>
                  <a:schemeClr val="tx1"/>
                </a:solidFill>
              </a:rPr>
              <a:t>Projektu zagospodarowania działki lub terenu lub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pl-PL" sz="3400" b="1" dirty="0">
                <a:solidFill>
                  <a:schemeClr val="tx1"/>
                </a:solidFill>
              </a:rPr>
              <a:t>Projektu architektoniczno-budowlanego lub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pl-PL" sz="3400" b="1" dirty="0">
                <a:solidFill>
                  <a:schemeClr val="tx1"/>
                </a:solidFill>
              </a:rPr>
              <a:t>Warunków pozwolenia  decyzji o pozwoleniu na budowę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3400" b="1" dirty="0">
              <a:solidFill>
                <a:schemeClr val="tx1"/>
              </a:solidFill>
            </a:endParaRPr>
          </a:p>
          <a:p>
            <a:pPr algn="just"/>
            <a:r>
              <a:rPr lang="pl-PL" sz="3400" b="1" dirty="0">
                <a:solidFill>
                  <a:srgbClr val="FFC000"/>
                </a:solidFill>
              </a:rPr>
              <a:t>Inwestor dołącza  :</a:t>
            </a:r>
          </a:p>
          <a:p>
            <a:pPr algn="just"/>
            <a:r>
              <a:rPr lang="pl-PL" sz="3400" b="1" dirty="0">
                <a:solidFill>
                  <a:schemeClr val="tx1"/>
                </a:solidFill>
              </a:rPr>
              <a:t>	Kopie rysunków  wchodzących w skład zatwierdzonego </a:t>
            </a:r>
            <a:r>
              <a:rPr lang="pl-PL" sz="3400" b="1" dirty="0">
                <a:solidFill>
                  <a:srgbClr val="FFC000"/>
                </a:solidFill>
              </a:rPr>
              <a:t>projektu 	zagospodarowania działki lub terenu lub projektu architektoniczno-	budowlanego</a:t>
            </a:r>
            <a:r>
              <a:rPr lang="pl-PL" sz="3400" b="1" dirty="0">
                <a:solidFill>
                  <a:schemeClr val="tx1"/>
                </a:solidFill>
              </a:rPr>
              <a:t>, z naniesionymi zmianami , a w razie potrzeby  uzupełniający 	opis 	tych zmian.</a:t>
            </a:r>
          </a:p>
          <a:p>
            <a:pPr algn="just"/>
            <a:r>
              <a:rPr lang="pl-PL" sz="3400" b="1" dirty="0">
                <a:solidFill>
                  <a:schemeClr val="tx1"/>
                </a:solidFill>
              </a:rPr>
              <a:t>	W takim przypadku  oświadczenie powinno być potwierdzone przez 	projektanta i 	inspektora nadzoru inwestorskiego, jeżeli został ustanowiony.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3400" b="1" dirty="0">
              <a:solidFill>
                <a:schemeClr val="tx1"/>
              </a:solidFill>
            </a:endParaRPr>
          </a:p>
          <a:p>
            <a:pPr algn="just"/>
            <a:r>
              <a:rPr lang="pl-PL" sz="3100" b="1" dirty="0">
                <a:solidFill>
                  <a:schemeClr val="tx1"/>
                </a:solidFill>
              </a:rPr>
              <a:t>	</a:t>
            </a:r>
            <a:endParaRPr lang="pl-PL" sz="3100" dirty="0"/>
          </a:p>
        </p:txBody>
      </p:sp>
    </p:spTree>
    <p:extLst>
      <p:ext uri="{BB962C8B-B14F-4D97-AF65-F5344CB8AC3E}">
        <p14:creationId xmlns:p14="http://schemas.microsoft.com/office/powerpoint/2010/main" val="2948854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9711506-8811-4BE7-8A03-49463A95614B}"/>
              </a:ext>
            </a:extLst>
          </p:cNvPr>
          <p:cNvSpPr txBox="1"/>
          <p:nvPr/>
        </p:nvSpPr>
        <p:spPr>
          <a:xfrm>
            <a:off x="0" y="0"/>
            <a:ext cx="12192000" cy="1815882"/>
          </a:xfrm>
          <a:prstGeom prst="rect">
            <a:avLst/>
          </a:prstGeom>
          <a:solidFill>
            <a:srgbClr val="751515"/>
          </a:solidFill>
        </p:spPr>
        <p:txBody>
          <a:bodyPr wrap="square" rtlCol="0">
            <a:spAutoFit/>
          </a:bodyPr>
          <a:lstStyle/>
          <a:p>
            <a:pPr algn="ctr"/>
            <a:endParaRPr lang="pl-PL" sz="2800" b="1" dirty="0"/>
          </a:p>
          <a:p>
            <a:pPr algn="ctr"/>
            <a:r>
              <a:rPr lang="pl-PL" sz="2800" b="1" dirty="0"/>
              <a:t>FUNDAMENTALNE   ZMIANY</a:t>
            </a:r>
          </a:p>
          <a:p>
            <a:pPr algn="ctr"/>
            <a:endParaRPr lang="pl-PL" sz="2800" b="1" dirty="0"/>
          </a:p>
          <a:p>
            <a:pPr algn="ctr"/>
            <a:endParaRPr lang="pl-PL" sz="2800" b="1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3AECED80-CD82-4A09-8D0B-64CAE44AC6DD}"/>
              </a:ext>
            </a:extLst>
          </p:cNvPr>
          <p:cNvSpPr/>
          <p:nvPr/>
        </p:nvSpPr>
        <p:spPr>
          <a:xfrm>
            <a:off x="45242" y="1815882"/>
            <a:ext cx="5831683" cy="508667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Merytoryczne</a:t>
            </a: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D9D0EAE1-EDC9-4411-9D6C-E389621A0C3D}"/>
              </a:ext>
            </a:extLst>
          </p:cNvPr>
          <p:cNvSpPr/>
          <p:nvPr/>
        </p:nvSpPr>
        <p:spPr>
          <a:xfrm>
            <a:off x="5876925" y="1815882"/>
            <a:ext cx="6315075" cy="50866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Legislacyjne</a:t>
            </a: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  <a:p>
            <a:pPr algn="ctr"/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AEACA5-524A-4340-B6C4-E2D057B1B48A}"/>
              </a:ext>
            </a:extLst>
          </p:cNvPr>
          <p:cNvSpPr/>
          <p:nvPr/>
        </p:nvSpPr>
        <p:spPr>
          <a:xfrm>
            <a:off x="219075" y="2838456"/>
            <a:ext cx="5343525" cy="895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Projekt budowlany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111C32AB-27B2-4548-B76D-BC596D769E40}"/>
              </a:ext>
            </a:extLst>
          </p:cNvPr>
          <p:cNvSpPr/>
          <p:nvPr/>
        </p:nvSpPr>
        <p:spPr>
          <a:xfrm>
            <a:off x="219075" y="3886199"/>
            <a:ext cx="5343525" cy="8953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Samowole budowlane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569B3AC6-6A8E-4474-8753-E29EA80A56AC}"/>
              </a:ext>
            </a:extLst>
          </p:cNvPr>
          <p:cNvSpPr/>
          <p:nvPr/>
        </p:nvSpPr>
        <p:spPr>
          <a:xfrm>
            <a:off x="180975" y="4933943"/>
            <a:ext cx="5419725" cy="847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Stwierdzenie nieważności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C52852F1-8655-40FD-8A44-A1F629335BCB}"/>
              </a:ext>
            </a:extLst>
          </p:cNvPr>
          <p:cNvSpPr/>
          <p:nvPr/>
        </p:nvSpPr>
        <p:spPr>
          <a:xfrm>
            <a:off x="180975" y="5934073"/>
            <a:ext cx="5419724" cy="6922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Żółta kartka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E21DE487-0097-4D2C-8D9B-BB9444E7E292}"/>
              </a:ext>
            </a:extLst>
          </p:cNvPr>
          <p:cNvSpPr/>
          <p:nvPr/>
        </p:nvSpPr>
        <p:spPr>
          <a:xfrm>
            <a:off x="6095998" y="2828924"/>
            <a:ext cx="5781677" cy="1057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Zgłoszenie budów</a:t>
            </a: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BE343A7C-ADD6-41A1-BFFD-8996DAE76AF2}"/>
              </a:ext>
            </a:extLst>
          </p:cNvPr>
          <p:cNvSpPr/>
          <p:nvPr/>
        </p:nvSpPr>
        <p:spPr>
          <a:xfrm>
            <a:off x="6095998" y="4352926"/>
            <a:ext cx="5781677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Obowiązki inwestora</a:t>
            </a:r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9936E3E2-D857-4D89-B1DD-AD2772DA270D}"/>
              </a:ext>
            </a:extLst>
          </p:cNvPr>
          <p:cNvSpPr/>
          <p:nvPr/>
        </p:nvSpPr>
        <p:spPr>
          <a:xfrm>
            <a:off x="6096000" y="5743579"/>
            <a:ext cx="5781675" cy="914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Obowiązki kierownika budowy</a:t>
            </a:r>
          </a:p>
        </p:txBody>
      </p:sp>
    </p:spTree>
    <p:extLst>
      <p:ext uri="{BB962C8B-B14F-4D97-AF65-F5344CB8AC3E}">
        <p14:creationId xmlns:p14="http://schemas.microsoft.com/office/powerpoint/2010/main" val="119392340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5C28C2-AC86-4C5C-BA7B-2A34B5B8F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314450"/>
          </a:xfrm>
          <a:solidFill>
            <a:srgbClr val="A27B00"/>
          </a:solidFill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obowiązkowa kontrola</a:t>
            </a:r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Art.59 a , art.59c</a:t>
            </a:r>
            <a:br>
              <a:rPr lang="pl-PL" sz="2800" b="1" dirty="0">
                <a:solidFill>
                  <a:schemeClr val="accent1"/>
                </a:solidFill>
              </a:rPr>
            </a:br>
            <a:endParaRPr lang="pl-PL" sz="28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AFB565-C84B-4736-BC43-084D9BD7F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1133475"/>
            <a:ext cx="12192000" cy="5886450"/>
          </a:xfrm>
          <a:solidFill>
            <a:schemeClr val="accent3">
              <a:lumMod val="75000"/>
            </a:schemeClr>
          </a:solidFill>
        </p:spPr>
        <p:txBody>
          <a:bodyPr>
            <a:normAutofit fontScale="77500" lnSpcReduction="20000"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1800" b="1" dirty="0">
              <a:solidFill>
                <a:schemeClr val="tx1"/>
              </a:solidFill>
            </a:endParaRPr>
          </a:p>
          <a:p>
            <a:pPr algn="just"/>
            <a:r>
              <a:rPr lang="pl-PL" sz="3400" b="1" dirty="0">
                <a:solidFill>
                  <a:schemeClr val="tx1"/>
                </a:solidFill>
              </a:rPr>
              <a:t>	</a:t>
            </a:r>
            <a:r>
              <a:rPr lang="pl-PL" sz="3100" b="1" dirty="0">
                <a:solidFill>
                  <a:schemeClr val="tx1"/>
                </a:solidFill>
              </a:rPr>
              <a:t>Wniosek o udzielenie pozwolenia na użytkowanie </a:t>
            </a:r>
            <a:r>
              <a:rPr lang="pl-PL" sz="3100" b="1" dirty="0">
                <a:solidFill>
                  <a:schemeClr val="accent1"/>
                </a:solidFill>
              </a:rPr>
              <a:t>stanowi 	wezwanie</a:t>
            </a:r>
          </a:p>
          <a:p>
            <a:pPr algn="just"/>
            <a:r>
              <a:rPr lang="pl-PL" sz="3100" b="1" dirty="0">
                <a:solidFill>
                  <a:schemeClr val="accent1"/>
                </a:solidFill>
              </a:rPr>
              <a:t> 	organu nadzoru budowlanego do przeprowadzenia 	obowiązkowej 	kontroli</a:t>
            </a:r>
          </a:p>
          <a:p>
            <a:pPr algn="just"/>
            <a:r>
              <a:rPr lang="pl-PL" sz="3100" b="1" dirty="0">
                <a:solidFill>
                  <a:schemeClr val="accent1"/>
                </a:solidFill>
              </a:rPr>
              <a:t> 	</a:t>
            </a:r>
            <a:r>
              <a:rPr lang="pl-PL" sz="3100" b="1" dirty="0">
                <a:solidFill>
                  <a:schemeClr val="tx1"/>
                </a:solidFill>
              </a:rPr>
              <a:t>budowy w zakresie jej zgodności z 	ustaleniami i warunkami 	określonymi</a:t>
            </a:r>
          </a:p>
          <a:p>
            <a:pPr algn="just"/>
            <a:r>
              <a:rPr lang="pl-PL" sz="3100" b="1" dirty="0">
                <a:solidFill>
                  <a:schemeClr val="tx1"/>
                </a:solidFill>
              </a:rPr>
              <a:t> 	w decyzji o pozwoleniu na 	budowę oraz z projektem 	budowlanym.</a:t>
            </a:r>
          </a:p>
          <a:p>
            <a:pPr algn="just"/>
            <a:r>
              <a:rPr lang="pl-PL" sz="3400" b="1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pl-PL" sz="3400" b="1" dirty="0">
                <a:solidFill>
                  <a:schemeClr val="tx1"/>
                </a:solidFill>
              </a:rPr>
              <a:t>	Organ nadzoru budowlanego przeprowadza obowiązkową 	kontrolę 	przed   	upływem </a:t>
            </a:r>
            <a:r>
              <a:rPr lang="pl-PL" sz="4000" b="1" u="sng" dirty="0">
                <a:solidFill>
                  <a:schemeClr val="accent1"/>
                </a:solidFill>
              </a:rPr>
              <a:t>21 </a:t>
            </a:r>
            <a:r>
              <a:rPr lang="pl-PL" sz="3400" b="1" u="sng" dirty="0">
                <a:solidFill>
                  <a:schemeClr val="accent1"/>
                </a:solidFill>
              </a:rPr>
              <a:t>dni </a:t>
            </a:r>
            <a:r>
              <a:rPr lang="pl-PL" sz="3400" b="1" dirty="0">
                <a:solidFill>
                  <a:schemeClr val="tx1"/>
                </a:solidFill>
              </a:rPr>
              <a:t>od dnia doręczenia wezwania.</a:t>
            </a:r>
          </a:p>
          <a:p>
            <a:pPr algn="just"/>
            <a:r>
              <a:rPr lang="pl-PL" sz="3400" b="1" dirty="0">
                <a:solidFill>
                  <a:schemeClr val="tx1"/>
                </a:solidFill>
              </a:rPr>
              <a:t>	O terminie organ zawiadamia inwestora w terminie </a:t>
            </a:r>
            <a:r>
              <a:rPr lang="pl-PL" sz="3400" b="1" u="sng" dirty="0">
                <a:solidFill>
                  <a:schemeClr val="accent1"/>
                </a:solidFill>
              </a:rPr>
              <a:t>7 dni. </a:t>
            </a:r>
          </a:p>
          <a:p>
            <a:pPr algn="just"/>
            <a:endParaRPr lang="pl-PL" sz="3400" b="1" dirty="0">
              <a:solidFill>
                <a:schemeClr val="tx1"/>
              </a:solidFill>
            </a:endParaRPr>
          </a:p>
          <a:p>
            <a:pPr algn="just"/>
            <a:r>
              <a:rPr lang="pl-PL" sz="3400" b="1" dirty="0">
                <a:solidFill>
                  <a:schemeClr val="tx1"/>
                </a:solidFill>
              </a:rPr>
              <a:t>	</a:t>
            </a:r>
            <a:r>
              <a:rPr lang="pl-PL" sz="3400" b="1" u="sng" dirty="0">
                <a:solidFill>
                  <a:schemeClr val="tx1"/>
                </a:solidFill>
              </a:rPr>
              <a:t>Inwestor</a:t>
            </a:r>
            <a:r>
              <a:rPr lang="pl-PL" sz="3400" b="1" dirty="0">
                <a:solidFill>
                  <a:schemeClr val="tx1"/>
                </a:solidFill>
              </a:rPr>
              <a:t> jest obowiązany uczestniczyć w obowiązkowej kontroli. 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3400" b="1" dirty="0">
              <a:solidFill>
                <a:schemeClr val="tx1"/>
              </a:solidFill>
            </a:endParaRPr>
          </a:p>
          <a:p>
            <a:pPr algn="just"/>
            <a:r>
              <a:rPr lang="pl-PL" sz="3100" b="1" dirty="0">
                <a:solidFill>
                  <a:schemeClr val="tx1"/>
                </a:solidFill>
              </a:rPr>
              <a:t>	</a:t>
            </a:r>
            <a:endParaRPr lang="pl-PL" sz="3100" dirty="0"/>
          </a:p>
        </p:txBody>
      </p:sp>
    </p:spTree>
    <p:extLst>
      <p:ext uri="{BB962C8B-B14F-4D97-AF65-F5344CB8AC3E}">
        <p14:creationId xmlns:p14="http://schemas.microsoft.com/office/powerpoint/2010/main" val="17824511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5C28C2-AC86-4C5C-BA7B-2A34B5B8F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314450"/>
          </a:xfrm>
          <a:solidFill>
            <a:srgbClr val="A27B00"/>
          </a:solidFill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obowiązkowa kontrola</a:t>
            </a:r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Art.59 a </a:t>
            </a:r>
            <a:br>
              <a:rPr lang="pl-PL" sz="2800" b="1" dirty="0">
                <a:solidFill>
                  <a:schemeClr val="accent1"/>
                </a:solidFill>
              </a:rPr>
            </a:br>
            <a:endParaRPr lang="pl-PL" sz="28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AFB565-C84B-4736-BC43-084D9BD7F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1133475"/>
            <a:ext cx="12192000" cy="588645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pl-PL" sz="2400" b="1" dirty="0">
                <a:solidFill>
                  <a:schemeClr val="accent1"/>
                </a:solidFill>
              </a:rPr>
              <a:t>Kontrola obejmuje: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pl-PL" sz="2000" b="1" dirty="0">
                <a:solidFill>
                  <a:schemeClr val="tx1"/>
                </a:solidFill>
              </a:rPr>
              <a:t>	zgodność obiektu budowlanego z PZD – projektem 	zagospodarowania 	działki lub 	terenu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pl-PL" sz="2000" b="1" dirty="0">
                <a:solidFill>
                  <a:schemeClr val="tx1"/>
                </a:solidFill>
              </a:rPr>
              <a:t> 	zgodność obiektu budowlanego z projektem 	architektoniczno-budowlanym i 	technicznym w 	zakresie:</a:t>
            </a:r>
          </a:p>
          <a:p>
            <a:pPr algn="just"/>
            <a:r>
              <a:rPr lang="pl-PL" sz="2000" b="1" dirty="0">
                <a:solidFill>
                  <a:schemeClr val="tx1"/>
                </a:solidFill>
              </a:rPr>
              <a:t>	- charakterystycznych parametrów technicznych</a:t>
            </a:r>
          </a:p>
          <a:p>
            <a:pPr algn="just"/>
            <a:r>
              <a:rPr lang="pl-PL" sz="2000" b="1" dirty="0">
                <a:solidFill>
                  <a:schemeClr val="tx1"/>
                </a:solidFill>
              </a:rPr>
              <a:t>	- wykonania widocznych elementów nośnych układu konstrukcyjnego</a:t>
            </a:r>
          </a:p>
          <a:p>
            <a:pPr algn="just"/>
            <a:r>
              <a:rPr lang="pl-PL" sz="2000" b="1" dirty="0">
                <a:solidFill>
                  <a:schemeClr val="tx1"/>
                </a:solidFill>
              </a:rPr>
              <a:t>	- geometrii dachu</a:t>
            </a:r>
          </a:p>
          <a:p>
            <a:pPr algn="just"/>
            <a:r>
              <a:rPr lang="pl-PL" sz="2000" b="1" dirty="0">
                <a:solidFill>
                  <a:schemeClr val="tx1"/>
                </a:solidFill>
              </a:rPr>
              <a:t>	- wykonania urządzeń budowlanych</a:t>
            </a:r>
          </a:p>
          <a:p>
            <a:pPr algn="just"/>
            <a:r>
              <a:rPr lang="pl-PL" sz="2000" b="1" dirty="0">
                <a:solidFill>
                  <a:schemeClr val="tx1"/>
                </a:solidFill>
              </a:rPr>
              <a:t>	- </a:t>
            </a:r>
            <a:r>
              <a:rPr lang="pl-PL" sz="2000" b="1" dirty="0">
                <a:solidFill>
                  <a:schemeClr val="accent1"/>
                </a:solidFill>
              </a:rPr>
              <a:t>wykonania instalacji zapewniających użytkowanie obiektu budowlanego zgodnie z 	przeznaczeniem</a:t>
            </a:r>
          </a:p>
          <a:p>
            <a:pPr algn="just"/>
            <a:r>
              <a:rPr lang="pl-PL" sz="2000" b="1" dirty="0">
                <a:solidFill>
                  <a:schemeClr val="tx1"/>
                </a:solidFill>
              </a:rPr>
              <a:t>	- zapewnienie warunków niezbędnych do korzystania z tego obiektu przez 	osoby 	niepełnosprawne, w tym osoby starsze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l-PL" sz="3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3978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5C28C2-AC86-4C5C-BA7B-2A34B5B8F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314450"/>
          </a:xfrm>
          <a:solidFill>
            <a:srgbClr val="A27B00"/>
          </a:solidFill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obowiązkowa kontrola</a:t>
            </a:r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Art.59 a </a:t>
            </a:r>
            <a:br>
              <a:rPr lang="pl-PL" sz="2800" b="1" dirty="0">
                <a:solidFill>
                  <a:schemeClr val="accent1"/>
                </a:solidFill>
              </a:rPr>
            </a:br>
            <a:endParaRPr lang="pl-PL" sz="28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AFB565-C84B-4736-BC43-084D9BD7F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1133475"/>
            <a:ext cx="12192000" cy="588645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pl-PL" sz="2400" b="1" dirty="0">
                <a:solidFill>
                  <a:schemeClr val="accent1"/>
                </a:solidFill>
              </a:rPr>
              <a:t>Kontrola obejmuje sprawdzenie:</a:t>
            </a:r>
          </a:p>
          <a:p>
            <a:pPr algn="just"/>
            <a:endParaRPr lang="pl-PL" sz="2400" b="1" dirty="0">
              <a:solidFill>
                <a:schemeClr val="accent1"/>
              </a:solidFill>
            </a:endParaRP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pl-PL" sz="2000" b="1" dirty="0">
                <a:solidFill>
                  <a:schemeClr val="accent1"/>
                </a:solidFill>
              </a:rPr>
              <a:t>spełnienia warunków określonych w art. 55 ust.1b </a:t>
            </a:r>
            <a:r>
              <a:rPr lang="pl-PL" sz="2000" b="1" dirty="0" err="1">
                <a:solidFill>
                  <a:schemeClr val="accent1"/>
                </a:solidFill>
              </a:rPr>
              <a:t>t.j</a:t>
            </a:r>
            <a:r>
              <a:rPr lang="pl-PL" sz="2000" b="1" dirty="0">
                <a:solidFill>
                  <a:schemeClr val="accent1"/>
                </a:solidFill>
              </a:rPr>
              <a:t>. jeżeli oddawane do użytkowania obiekty budowlane lub ich części mogą samodzielnie funkcjonować zgodnie z przeznaczeniem pomimo nie wykonania wszystkich robót budowlanych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pl-PL" sz="2000" b="1" dirty="0">
              <a:solidFill>
                <a:schemeClr val="tx1"/>
              </a:solidFill>
            </a:endParaRP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pl-PL" sz="2000" b="1" dirty="0">
                <a:solidFill>
                  <a:schemeClr val="tx1"/>
                </a:solidFill>
              </a:rPr>
              <a:t>wyrobów budowlanych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pl-PL" sz="2000" b="1" dirty="0">
              <a:solidFill>
                <a:schemeClr val="tx1"/>
              </a:solidFill>
            </a:endParaRP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pl-PL" sz="2000" b="1" dirty="0">
                <a:solidFill>
                  <a:schemeClr val="tx1"/>
                </a:solidFill>
              </a:rPr>
              <a:t>wykonania rozbiórki istniejących budynków nieprzewidzianych do dalszego użytkowania lub tymczasowych obiektów budowlanych – w przypadku nałożenia takiego obowiązku w decyzji, jeśli upłynął termin rozbiórki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pl-PL" sz="2000" b="1" dirty="0">
              <a:solidFill>
                <a:schemeClr val="tx1"/>
              </a:solidFill>
            </a:endParaRP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pl-PL" sz="2000" b="1" dirty="0">
                <a:solidFill>
                  <a:schemeClr val="tx1"/>
                </a:solidFill>
              </a:rPr>
              <a:t>uporządkowania terenu</a:t>
            </a:r>
          </a:p>
        </p:txBody>
      </p:sp>
    </p:spTree>
    <p:extLst>
      <p:ext uri="{BB962C8B-B14F-4D97-AF65-F5344CB8AC3E}">
        <p14:creationId xmlns:p14="http://schemas.microsoft.com/office/powerpoint/2010/main" val="41722259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5C28C2-AC86-4C5C-BA7B-2A34B5B8F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314450"/>
          </a:xfrm>
          <a:solidFill>
            <a:srgbClr val="A27B00"/>
          </a:solidFill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protokół z przeprowadzenia obowiązkowej  kontroli</a:t>
            </a:r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Art.59 d </a:t>
            </a:r>
            <a:br>
              <a:rPr lang="pl-PL" sz="2800" b="1" dirty="0">
                <a:solidFill>
                  <a:schemeClr val="accent1"/>
                </a:solidFill>
              </a:rPr>
            </a:br>
            <a:endParaRPr lang="pl-PL" sz="28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AFB565-C84B-4736-BC43-084D9BD7F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1133475"/>
            <a:ext cx="12192000" cy="588645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pl-PL" sz="2400" b="1" dirty="0">
                <a:solidFill>
                  <a:schemeClr val="accent1"/>
                </a:solidFill>
              </a:rPr>
              <a:t>Protokół z obowiązkowej kontroli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pl-PL" sz="2000" b="1" dirty="0">
                <a:solidFill>
                  <a:schemeClr val="tx1"/>
                </a:solidFill>
              </a:rPr>
              <a:t>Sporządza się w 3 egz., otrzymuje inwestor ,  organ wyższego stopnia oraz  organ</a:t>
            </a:r>
          </a:p>
          <a:p>
            <a:pPr lvl="1" algn="just"/>
            <a:r>
              <a:rPr lang="pl-PL" sz="2000" b="1" dirty="0">
                <a:solidFill>
                  <a:schemeClr val="tx1"/>
                </a:solidFill>
              </a:rPr>
              <a:t>	nadzoru budowlanego. 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pl-PL" sz="2000" b="1" dirty="0">
                <a:solidFill>
                  <a:schemeClr val="tx1"/>
                </a:solidFill>
              </a:rPr>
              <a:t>Protokół przechowuje się przez okres istnienia obiektu.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pl-PL" sz="2000" b="1" dirty="0">
                <a:solidFill>
                  <a:schemeClr val="accent1"/>
                </a:solidFill>
              </a:rPr>
              <a:t>Protokół zawiera :</a:t>
            </a:r>
          </a:p>
          <a:p>
            <a:pPr lvl="1" algn="just"/>
            <a:r>
              <a:rPr lang="pl-PL" sz="2000" b="1" dirty="0">
                <a:solidFill>
                  <a:schemeClr val="accent1"/>
                </a:solidFill>
              </a:rPr>
              <a:t>	- imię i nazwisko osób uczestniczących w kontroli wraz z numerem uprawnień 	budowlanych wraz ze specjalnością</a:t>
            </a:r>
          </a:p>
          <a:p>
            <a:pPr lvl="1" algn="just"/>
            <a:r>
              <a:rPr lang="pl-PL" sz="2000" b="1" dirty="0">
                <a:solidFill>
                  <a:schemeClr val="accent1"/>
                </a:solidFill>
              </a:rPr>
              <a:t>	- adres i kategorię obiektu budowlanego,</a:t>
            </a:r>
          </a:p>
          <a:p>
            <a:pPr lvl="1" algn="just"/>
            <a:r>
              <a:rPr lang="pl-PL" sz="2000" b="1" dirty="0">
                <a:solidFill>
                  <a:schemeClr val="accent1"/>
                </a:solidFill>
              </a:rPr>
              <a:t>	- informacje  niezbędne do ustalenia przebiegu i wyniku przeprowadzonej kontroli</a:t>
            </a:r>
          </a:p>
          <a:p>
            <a:pPr lvl="1" algn="just"/>
            <a:r>
              <a:rPr lang="pl-PL" sz="2000" b="1" dirty="0">
                <a:solidFill>
                  <a:schemeClr val="accent1"/>
                </a:solidFill>
              </a:rPr>
              <a:t>	- ustalenia dotyczące zgodności wykonania obiektu budowlanego z warunkami 	określonymi w decyzji o pozwoleniu na budowę oraz projektem budowlanym</a:t>
            </a:r>
          </a:p>
          <a:p>
            <a:pPr lvl="1" algn="just"/>
            <a:r>
              <a:rPr lang="pl-PL" sz="2000" b="1" dirty="0">
                <a:solidFill>
                  <a:schemeClr val="tx1"/>
                </a:solidFill>
              </a:rPr>
              <a:t>Art.59e</a:t>
            </a:r>
          </a:p>
          <a:p>
            <a:pPr lvl="1" algn="just"/>
            <a:r>
              <a:rPr lang="pl-PL" sz="2000" b="1" dirty="0">
                <a:solidFill>
                  <a:schemeClr val="tx1"/>
                </a:solidFill>
              </a:rPr>
              <a:t>Obowiązkową kontrolę przeprowadza z upoważnienia właściwego organu budowlanego osoba zatrudniona w tym organie i posiadająca uprawnienia budowlane.</a:t>
            </a:r>
          </a:p>
        </p:txBody>
      </p:sp>
    </p:spTree>
    <p:extLst>
      <p:ext uri="{BB962C8B-B14F-4D97-AF65-F5344CB8AC3E}">
        <p14:creationId xmlns:p14="http://schemas.microsoft.com/office/powerpoint/2010/main" val="412736734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79DDE6-FB43-4ABC-95AA-970101E5B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D0EF1E4-0E40-4E7D-A872-3138D35E87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90EE69FD-0329-4C8D-9316-DF1D122E2DF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27B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accent1"/>
                </a:solidFill>
              </a:rPr>
              <a:t>Zasada żółtej kartki</a:t>
            </a:r>
          </a:p>
        </p:txBody>
      </p:sp>
    </p:spTree>
    <p:extLst>
      <p:ext uri="{BB962C8B-B14F-4D97-AF65-F5344CB8AC3E}">
        <p14:creationId xmlns:p14="http://schemas.microsoft.com/office/powerpoint/2010/main" val="27750930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5C28C2-AC86-4C5C-BA7B-2A34B5B8F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314450"/>
          </a:xfrm>
          <a:solidFill>
            <a:srgbClr val="A27B00"/>
          </a:solidFill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kara z tytułu nielegalnego  użytkowania obiektu budowlanego</a:t>
            </a:r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Art.59 I </a:t>
            </a:r>
            <a:br>
              <a:rPr lang="pl-PL" sz="2800" b="1" dirty="0">
                <a:solidFill>
                  <a:schemeClr val="accent1"/>
                </a:solidFill>
              </a:rPr>
            </a:br>
            <a:endParaRPr lang="pl-PL" sz="2800" b="1" dirty="0">
              <a:solidFill>
                <a:schemeClr val="accent1"/>
              </a:solidFill>
            </a:endParaRP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23293D1F-9F9C-45DF-B734-80D463129EE3}"/>
              </a:ext>
            </a:extLst>
          </p:cNvPr>
          <p:cNvSpPr/>
          <p:nvPr/>
        </p:nvSpPr>
        <p:spPr>
          <a:xfrm>
            <a:off x="495301" y="1314451"/>
            <a:ext cx="11220449" cy="857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POUCZENIE - </a:t>
            </a:r>
            <a:r>
              <a:rPr lang="pl-PL" sz="2000" b="1" dirty="0"/>
              <a:t>potwierdzone w protokole kontroli lub pouczenie na piśmie  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05E35D93-7E3E-456F-BF45-FE672E29CD7D}"/>
              </a:ext>
            </a:extLst>
          </p:cNvPr>
          <p:cNvSpPr/>
          <p:nvPr/>
        </p:nvSpPr>
        <p:spPr>
          <a:xfrm>
            <a:off x="485775" y="2686050"/>
            <a:ext cx="11220450" cy="9525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rgbClr val="FFFF00"/>
                </a:solidFill>
              </a:rPr>
              <a:t>Po upływie 60 dni</a:t>
            </a:r>
            <a:r>
              <a:rPr lang="pl-PL" sz="2000" b="1" dirty="0">
                <a:solidFill>
                  <a:srgbClr val="FFFF00"/>
                </a:solidFill>
              </a:rPr>
              <a:t> </a:t>
            </a:r>
            <a:r>
              <a:rPr lang="pl-PL" sz="2000" b="1" dirty="0"/>
              <a:t>-</a:t>
            </a:r>
            <a:r>
              <a:rPr lang="pl-PL" sz="2000" dirty="0"/>
              <a:t> </a:t>
            </a:r>
            <a:r>
              <a:rPr lang="pl-PL" sz="2000" dirty="0" err="1"/>
              <a:t>nb</a:t>
            </a:r>
            <a:r>
              <a:rPr lang="pl-PL" sz="2000" dirty="0"/>
              <a:t> sprawdza zaprzestanie użytkowania -  </a:t>
            </a:r>
            <a:r>
              <a:rPr lang="pl-PL" sz="2400" b="1" dirty="0"/>
              <a:t>wymierza karę </a:t>
            </a:r>
          </a:p>
          <a:p>
            <a:pPr algn="ctr"/>
            <a:r>
              <a:rPr lang="pl-PL" sz="2000" b="1" dirty="0"/>
              <a:t>dziesięciokrotność</a:t>
            </a:r>
            <a:r>
              <a:rPr lang="pl-PL" sz="2000" dirty="0"/>
              <a:t> stawki iloczynu stawki (s) x (k) x (w) 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F93B453E-64F0-4FCE-BDFE-CEF8A424CDCF}"/>
              </a:ext>
            </a:extLst>
          </p:cNvPr>
          <p:cNvSpPr/>
          <p:nvPr/>
        </p:nvSpPr>
        <p:spPr>
          <a:xfrm>
            <a:off x="414337" y="4124321"/>
            <a:ext cx="1122045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rgbClr val="FFFF00"/>
                </a:solidFill>
              </a:rPr>
              <a:t>Po upływie 30 dni </a:t>
            </a:r>
            <a:r>
              <a:rPr lang="pl-PL" sz="1800" b="1" dirty="0"/>
              <a:t>-</a:t>
            </a:r>
            <a:r>
              <a:rPr lang="pl-PL" sz="1800" dirty="0"/>
              <a:t> </a:t>
            </a:r>
            <a:r>
              <a:rPr lang="pl-PL" sz="2000" dirty="0" err="1"/>
              <a:t>nb</a:t>
            </a:r>
            <a:r>
              <a:rPr lang="pl-PL" sz="2000" dirty="0"/>
              <a:t> sprawdza zaprzestanie użytkowania </a:t>
            </a:r>
            <a:r>
              <a:rPr lang="pl-PL" sz="1800" dirty="0"/>
              <a:t>-  </a:t>
            </a:r>
            <a:r>
              <a:rPr lang="pl-PL" sz="2400" b="1" dirty="0"/>
              <a:t>wymierza karę </a:t>
            </a:r>
          </a:p>
          <a:p>
            <a:pPr algn="ctr"/>
            <a:r>
              <a:rPr lang="pl-PL" sz="2000" b="1" dirty="0"/>
              <a:t>pięciokrotność</a:t>
            </a:r>
            <a:r>
              <a:rPr lang="pl-PL" sz="2000" dirty="0"/>
              <a:t> stawki iloczynu stawki (s) x (k) x (w) </a:t>
            </a:r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056E7EFE-5830-4969-8628-B80443A07D3D}"/>
              </a:ext>
            </a:extLst>
          </p:cNvPr>
          <p:cNvSpPr/>
          <p:nvPr/>
        </p:nvSpPr>
        <p:spPr>
          <a:xfrm>
            <a:off x="5810250" y="2171701"/>
            <a:ext cx="484632" cy="476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: w dół 7">
            <a:extLst>
              <a:ext uri="{FF2B5EF4-FFF2-40B4-BE49-F238E27FC236}">
                <a16:creationId xmlns:a16="http://schemas.microsoft.com/office/drawing/2014/main" id="{926F9557-9180-4FA4-BAD8-CA62CACE6C2E}"/>
              </a:ext>
            </a:extLst>
          </p:cNvPr>
          <p:cNvSpPr/>
          <p:nvPr/>
        </p:nvSpPr>
        <p:spPr>
          <a:xfrm>
            <a:off x="5810250" y="3638553"/>
            <a:ext cx="484632" cy="514349"/>
          </a:xfrm>
          <a:prstGeom prst="downArrow">
            <a:avLst>
              <a:gd name="adj1" fmla="val 4606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22D608B1-B8C2-425C-8CB9-0956847E62BE}"/>
              </a:ext>
            </a:extLst>
          </p:cNvPr>
          <p:cNvSpPr/>
          <p:nvPr/>
        </p:nvSpPr>
        <p:spPr>
          <a:xfrm>
            <a:off x="381000" y="5543549"/>
            <a:ext cx="11287125" cy="1028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rgbClr val="FFFF00"/>
                </a:solidFill>
              </a:rPr>
              <a:t>Po upływie kolejnych 30 dni </a:t>
            </a:r>
            <a:r>
              <a:rPr lang="pl-PL" sz="1800" b="1" dirty="0"/>
              <a:t>-</a:t>
            </a:r>
            <a:r>
              <a:rPr lang="pl-PL" sz="1800" dirty="0"/>
              <a:t> </a:t>
            </a:r>
            <a:r>
              <a:rPr lang="pl-PL" sz="2000" dirty="0" err="1"/>
              <a:t>nb</a:t>
            </a:r>
            <a:r>
              <a:rPr lang="pl-PL" sz="2000" dirty="0"/>
              <a:t> sprawdza zaprzestanie użytkowania </a:t>
            </a:r>
            <a:r>
              <a:rPr lang="pl-PL" sz="1800" dirty="0"/>
              <a:t>-  </a:t>
            </a:r>
          </a:p>
          <a:p>
            <a:pPr algn="ctr"/>
            <a:r>
              <a:rPr lang="pl-PL" sz="2400" b="1" dirty="0"/>
              <a:t>wielokrotnie wymierza karę </a:t>
            </a:r>
            <a:r>
              <a:rPr lang="pl-PL" sz="2000" b="1" dirty="0"/>
              <a:t>pięciokrotność</a:t>
            </a:r>
            <a:r>
              <a:rPr lang="pl-PL" sz="2000" dirty="0"/>
              <a:t> stawki iloczynu stawki (s) x (k) x (w) </a:t>
            </a:r>
          </a:p>
          <a:p>
            <a:pPr algn="ctr"/>
            <a:endParaRPr lang="pl-PL" sz="2400" b="1" dirty="0"/>
          </a:p>
        </p:txBody>
      </p:sp>
      <p:sp>
        <p:nvSpPr>
          <p:cNvPr id="11" name="Strzałka: w dół 10">
            <a:extLst>
              <a:ext uri="{FF2B5EF4-FFF2-40B4-BE49-F238E27FC236}">
                <a16:creationId xmlns:a16="http://schemas.microsoft.com/office/drawing/2014/main" id="{58CC49A6-A785-4AF1-8651-938DDFC79814}"/>
              </a:ext>
            </a:extLst>
          </p:cNvPr>
          <p:cNvSpPr/>
          <p:nvPr/>
        </p:nvSpPr>
        <p:spPr>
          <a:xfrm>
            <a:off x="5810250" y="5010152"/>
            <a:ext cx="484632" cy="5333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326344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5C28C2-AC86-4C5C-BA7B-2A34B5B8F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314450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protokół z kontroli stanu technicznego obiektu budowlanego, instalacji i przewodów</a:t>
            </a:r>
            <a:br>
              <a:rPr lang="pl-PL" sz="2800" b="1" dirty="0">
                <a:solidFill>
                  <a:schemeClr val="accent1"/>
                </a:solidFill>
              </a:rPr>
            </a:br>
            <a:endParaRPr lang="pl-PL" sz="28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AFB565-C84B-4736-BC43-084D9BD7F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1133475"/>
            <a:ext cx="12192000" cy="5886450"/>
          </a:xfrm>
          <a:solidFill>
            <a:schemeClr val="tx1">
              <a:lumMod val="50000"/>
            </a:schemeClr>
          </a:solidFill>
        </p:spPr>
        <p:txBody>
          <a:bodyPr>
            <a:normAutofit fontScale="25000" lnSpcReduction="20000"/>
          </a:bodyPr>
          <a:lstStyle/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  <a:ea typeface="+mn-ea"/>
                <a:cs typeface="+mn-cs"/>
              </a:rPr>
              <a:t>            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</a:rPr>
              <a:t>                      </a:t>
            </a:r>
            <a:r>
              <a:rPr lang="pl-PL" sz="9600" b="1" kern="0" dirty="0">
                <a:solidFill>
                  <a:srgbClr val="FFC000"/>
                </a:solidFill>
                <a:ea typeface="+mn-ea"/>
                <a:cs typeface="+mn-cs"/>
              </a:rPr>
              <a:t>C</a:t>
            </a:r>
            <a:r>
              <a:rPr lang="pl-PL" sz="9600" b="1" kern="0" dirty="0">
                <a:solidFill>
                  <a:srgbClr val="FFC000"/>
                </a:solidFill>
              </a:rPr>
              <a:t>o zawiera protokół z okresowej kontroli</a:t>
            </a:r>
            <a:endParaRPr lang="pl-PL" sz="6600" kern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+mn-ea"/>
              <a:cs typeface="+mn-cs"/>
            </a:endParaRP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chemeClr val="bg1"/>
                </a:solidFill>
                <a:ea typeface="+mn-ea"/>
                <a:cs typeface="+mn-cs"/>
              </a:rPr>
              <a:t>1) datę przeprowadzenia kontroli</a:t>
            </a: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chemeClr val="bg1"/>
                </a:solidFill>
              </a:rPr>
              <a:t>2) Imię i nazwisko, a także numer uprawnień budowlanych wraz ze specjalnością, </a:t>
            </a: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chemeClr val="bg1"/>
                </a:solidFill>
              </a:rPr>
              <a:t>    w której zostały wydane , osoby przeprowadzającej kontrolę  oraz jej podpis</a:t>
            </a: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chemeClr val="bg1"/>
                </a:solidFill>
                <a:ea typeface="+mn-ea"/>
                <a:cs typeface="+mn-cs"/>
              </a:rPr>
              <a:t>3) Imię i nazwisko albo nazwę właściciela lub zarządcy użytkowanego obiektu budowlanego</a:t>
            </a: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chemeClr val="bg1"/>
                </a:solidFill>
              </a:rPr>
              <a:t>4) Określenie kontrolowanego obiektu budowlanego umożliwiające jego identyfikację</a:t>
            </a: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chemeClr val="bg1"/>
                </a:solidFill>
                <a:ea typeface="+mn-ea"/>
                <a:cs typeface="+mn-cs"/>
              </a:rPr>
              <a:t>5) Zakres kontroli</a:t>
            </a: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chemeClr val="bg1"/>
                </a:solidFill>
              </a:rPr>
              <a:t>6) Ustalenia dokonane w zakresie kontroli, w tym wskazanie nieprawidłowości, jeżeli zostały</a:t>
            </a: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chemeClr val="bg1"/>
                </a:solidFill>
              </a:rPr>
              <a:t>    stwierdzone,</a:t>
            </a: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chemeClr val="bg1"/>
                </a:solidFill>
              </a:rPr>
              <a:t>7) zalecenia, jeżeli zostały stwierdzone nieprawidłowości</a:t>
            </a: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chemeClr val="bg1"/>
                </a:solidFill>
              </a:rPr>
              <a:t>8) metody i środki użytkowania elementów obiektów narażonych na szkodliwe działanie</a:t>
            </a: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chemeClr val="bg1"/>
                </a:solidFill>
              </a:rPr>
              <a:t>    wpływów atmosferycznych i niszczące działanie innych czynników, w przypadku kontroli</a:t>
            </a: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chemeClr val="bg1"/>
                </a:solidFill>
              </a:rPr>
              <a:t>    tych elementów</a:t>
            </a: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chemeClr val="bg1"/>
                </a:solidFill>
              </a:rPr>
              <a:t>9) Zakres niewykonanych zaleceń określonych w protokołach z poprzednich kontroli</a:t>
            </a: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chemeClr val="bg1"/>
                </a:solidFill>
              </a:rPr>
              <a:t> </a:t>
            </a: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endParaRPr lang="pl-PL" sz="8000" b="1" kern="0" dirty="0">
              <a:solidFill>
                <a:schemeClr val="bg1"/>
              </a:solidFill>
              <a:ea typeface="+mn-ea"/>
              <a:cs typeface="+mn-cs"/>
            </a:endParaRP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buFont typeface="Wingdings 3" panose="05040102010807070707" pitchFamily="18" charset="2"/>
              <a:buNone/>
              <a:defRPr/>
            </a:pPr>
            <a:endParaRPr lang="pl-PL" sz="6000" b="1" kern="0" dirty="0">
              <a:solidFill>
                <a:schemeClr val="bg1"/>
              </a:solidFill>
            </a:endParaRP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buFont typeface="Wingdings 3" panose="05040102010807070707" pitchFamily="18" charset="2"/>
              <a:buNone/>
              <a:defRPr/>
            </a:pPr>
            <a:endParaRPr lang="pl-PL" sz="4400" b="1" kern="0" dirty="0">
              <a:solidFill>
                <a:schemeClr val="bg1"/>
              </a:solidFill>
              <a:latin typeface="Arial"/>
            </a:endParaRP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buFont typeface="Wingdings 3" panose="05040102010807070707" pitchFamily="18" charset="2"/>
              <a:buNone/>
              <a:defRPr/>
            </a:pPr>
            <a:endParaRPr lang="pl-PL" sz="4400" b="1" kern="0" dirty="0">
              <a:solidFill>
                <a:schemeClr val="bg1"/>
              </a:solidFill>
              <a:latin typeface="Arial"/>
            </a:endParaRPr>
          </a:p>
          <a:p>
            <a:pPr algn="just" defTabSz="914400">
              <a:lnSpc>
                <a:spcPct val="80000"/>
              </a:lnSpc>
              <a:buClr>
                <a:srgbClr val="86D1EC"/>
              </a:buClr>
              <a:buSzPct val="90000"/>
              <a:defRPr/>
            </a:pPr>
            <a:endParaRPr lang="pl-PL" sz="44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n-ea"/>
              <a:cs typeface="+mn-cs"/>
            </a:endParaRPr>
          </a:p>
          <a:p>
            <a:pPr algn="just" defTabSz="914400">
              <a:lnSpc>
                <a:spcPct val="80000"/>
              </a:lnSpc>
              <a:buClr>
                <a:srgbClr val="86D1EC"/>
              </a:buClr>
              <a:buSzPct val="90000"/>
              <a:defRPr/>
            </a:pPr>
            <a:r>
              <a:rPr lang="pl-PL" sz="4400" b="1" kern="0" dirty="0">
                <a:solidFill>
                  <a:srgbClr val="FFFFFF"/>
                </a:solidFill>
              </a:rPr>
              <a:t>	</a:t>
            </a:r>
          </a:p>
          <a:p>
            <a:pPr algn="just" defTabSz="914400">
              <a:lnSpc>
                <a:spcPct val="80000"/>
              </a:lnSpc>
              <a:buClr>
                <a:srgbClr val="86D1EC"/>
              </a:buClr>
              <a:buSzPct val="90000"/>
              <a:buNone/>
              <a:defRPr/>
            </a:pPr>
            <a:r>
              <a:rPr lang="pl-PL" sz="5000" b="1" i="1" kern="0" dirty="0">
                <a:solidFill>
                  <a:srgbClr val="FFFFFF"/>
                </a:solidFill>
                <a:latin typeface="Arial"/>
              </a:rPr>
              <a:t>	</a:t>
            </a:r>
          </a:p>
          <a:p>
            <a:pPr algn="just" defTabSz="914400">
              <a:lnSpc>
                <a:spcPct val="80000"/>
              </a:lnSpc>
              <a:buClr>
                <a:srgbClr val="86D1EC"/>
              </a:buClr>
              <a:buSzPct val="90000"/>
              <a:buNone/>
              <a:defRPr/>
            </a:pPr>
            <a:endParaRPr lang="pl-PL" sz="2400" b="1" i="1" kern="0" dirty="0">
              <a:solidFill>
                <a:srgbClr val="FFFFFF"/>
              </a:solidFill>
              <a:latin typeface="Arial"/>
            </a:endParaRPr>
          </a:p>
          <a:p>
            <a:pPr algn="just" defTabSz="914400">
              <a:lnSpc>
                <a:spcPct val="80000"/>
              </a:lnSpc>
              <a:buClr>
                <a:srgbClr val="86D1EC"/>
              </a:buClr>
              <a:buSzPct val="90000"/>
              <a:buNone/>
              <a:defRPr/>
            </a:pPr>
            <a:r>
              <a:rPr lang="pl-PL" sz="2400" b="1" kern="0" dirty="0">
                <a:solidFill>
                  <a:srgbClr val="FFFFFF"/>
                </a:solidFill>
                <a:latin typeface="Arial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70130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5C28C2-AC86-4C5C-BA7B-2A34B5B8F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314450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bg1"/>
                </a:solidFill>
              </a:rPr>
              <a:t>przepisy karne</a:t>
            </a:r>
            <a:br>
              <a:rPr lang="pl-PL" sz="2800" b="1" dirty="0">
                <a:solidFill>
                  <a:schemeClr val="accent1"/>
                </a:solidFill>
              </a:rPr>
            </a:br>
            <a:endParaRPr lang="pl-PL" sz="28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AFB565-C84B-4736-BC43-084D9BD7F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1133475"/>
            <a:ext cx="12192000" cy="5886450"/>
          </a:xfrm>
          <a:solidFill>
            <a:schemeClr val="tx1">
              <a:lumMod val="50000"/>
            </a:schemeClr>
          </a:solidFill>
        </p:spPr>
        <p:txBody>
          <a:bodyPr>
            <a:normAutofit fontScale="25000" lnSpcReduction="20000"/>
          </a:bodyPr>
          <a:lstStyle/>
          <a:p>
            <a:pPr algn="ctr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  <a:ea typeface="+mn-ea"/>
                <a:cs typeface="+mn-cs"/>
              </a:rPr>
              <a:t>            </a:t>
            </a:r>
          </a:p>
          <a:p>
            <a:pPr algn="ctr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11200" b="1" kern="0" dirty="0">
                <a:solidFill>
                  <a:schemeClr val="bg1"/>
                </a:solidFill>
              </a:rPr>
              <a:t>   Art.90</a:t>
            </a:r>
          </a:p>
          <a:p>
            <a:pPr algn="ctr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11200" b="1" kern="0" dirty="0">
                <a:solidFill>
                  <a:schemeClr val="bg1"/>
                </a:solidFill>
              </a:rPr>
              <a:t>	został uchylony</a:t>
            </a:r>
          </a:p>
          <a:p>
            <a:pPr algn="ctr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endParaRPr lang="pl-PL" sz="9600" b="1" kern="0" dirty="0">
              <a:solidFill>
                <a:schemeClr val="bg1"/>
              </a:solidFill>
            </a:endParaRP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</a:rPr>
              <a:t>	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</a:rPr>
              <a:t>	</a:t>
            </a:r>
            <a:r>
              <a:rPr lang="pl-PL" sz="11200" b="1" kern="0" dirty="0">
                <a:solidFill>
                  <a:schemeClr val="bg1"/>
                </a:solidFill>
              </a:rPr>
              <a:t>Został wprowadzony zapis w art.93 pkt 13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endParaRPr lang="pl-PL" sz="9600" b="1" kern="0" dirty="0">
              <a:solidFill>
                <a:schemeClr val="bg1"/>
              </a:solidFill>
            </a:endParaRP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</a:rPr>
              <a:t>	</a:t>
            </a:r>
            <a:r>
              <a:rPr lang="pl-PL" sz="9600" b="1" kern="0" dirty="0">
                <a:solidFill>
                  <a:srgbClr val="FFC000"/>
                </a:solidFill>
              </a:rPr>
              <a:t>W przypadkach określonych w art.48 ust.1 art.50 ust. 1 i pkt 1 lub 2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rgbClr val="FFC000"/>
                </a:solidFill>
              </a:rPr>
              <a:t> 	wykonuje roboty budowlane podlega karze grzywny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buFont typeface="Wingdings 3" panose="05040102010807070707" pitchFamily="18" charset="2"/>
              <a:buNone/>
              <a:defRPr/>
            </a:pPr>
            <a:endParaRPr lang="pl-PL" sz="8000" b="1" kern="0" dirty="0">
              <a:solidFill>
                <a:srgbClr val="FFC000"/>
              </a:solidFill>
            </a:endParaRP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buFont typeface="Wingdings 3" panose="05040102010807070707" pitchFamily="18" charset="2"/>
              <a:buNone/>
              <a:defRPr/>
            </a:pPr>
            <a:endParaRPr lang="pl-PL" sz="4400" b="1" kern="0" dirty="0">
              <a:solidFill>
                <a:schemeClr val="bg1"/>
              </a:solidFill>
              <a:latin typeface="Arial"/>
            </a:endParaRP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buFont typeface="Wingdings 3" panose="05040102010807070707" pitchFamily="18" charset="2"/>
              <a:buNone/>
              <a:defRPr/>
            </a:pPr>
            <a:endParaRPr lang="pl-PL" sz="4400" b="1" kern="0" dirty="0">
              <a:solidFill>
                <a:schemeClr val="bg1"/>
              </a:solidFill>
              <a:latin typeface="Arial"/>
            </a:endParaRPr>
          </a:p>
          <a:p>
            <a:pPr algn="just" defTabSz="914400">
              <a:lnSpc>
                <a:spcPct val="80000"/>
              </a:lnSpc>
              <a:buClr>
                <a:srgbClr val="86D1EC"/>
              </a:buClr>
              <a:buSzPct val="90000"/>
              <a:defRPr/>
            </a:pPr>
            <a:endParaRPr lang="pl-PL" sz="44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n-ea"/>
              <a:cs typeface="+mn-cs"/>
            </a:endParaRPr>
          </a:p>
          <a:p>
            <a:pPr algn="just" defTabSz="914400">
              <a:lnSpc>
                <a:spcPct val="80000"/>
              </a:lnSpc>
              <a:buClr>
                <a:srgbClr val="86D1EC"/>
              </a:buClr>
              <a:buSzPct val="90000"/>
              <a:defRPr/>
            </a:pPr>
            <a:r>
              <a:rPr lang="pl-PL" sz="4400" b="1" kern="0" dirty="0">
                <a:solidFill>
                  <a:srgbClr val="FFFFFF"/>
                </a:solidFill>
              </a:rPr>
              <a:t>	</a:t>
            </a:r>
          </a:p>
          <a:p>
            <a:pPr algn="just" defTabSz="914400">
              <a:lnSpc>
                <a:spcPct val="80000"/>
              </a:lnSpc>
              <a:buClr>
                <a:srgbClr val="86D1EC"/>
              </a:buClr>
              <a:buSzPct val="90000"/>
              <a:buNone/>
              <a:defRPr/>
            </a:pPr>
            <a:r>
              <a:rPr lang="pl-PL" sz="5000" b="1" i="1" kern="0" dirty="0">
                <a:solidFill>
                  <a:srgbClr val="FFFFFF"/>
                </a:solidFill>
                <a:latin typeface="Arial"/>
              </a:rPr>
              <a:t>	</a:t>
            </a:r>
          </a:p>
          <a:p>
            <a:pPr algn="just" defTabSz="914400">
              <a:lnSpc>
                <a:spcPct val="80000"/>
              </a:lnSpc>
              <a:buClr>
                <a:srgbClr val="86D1EC"/>
              </a:buClr>
              <a:buSzPct val="90000"/>
              <a:buNone/>
              <a:defRPr/>
            </a:pPr>
            <a:endParaRPr lang="pl-PL" sz="2400" b="1" i="1" kern="0" dirty="0">
              <a:solidFill>
                <a:srgbClr val="FFFFFF"/>
              </a:solidFill>
              <a:latin typeface="Arial"/>
            </a:endParaRPr>
          </a:p>
          <a:p>
            <a:pPr algn="just" defTabSz="914400">
              <a:lnSpc>
                <a:spcPct val="80000"/>
              </a:lnSpc>
              <a:buClr>
                <a:srgbClr val="86D1EC"/>
              </a:buClr>
              <a:buSzPct val="90000"/>
              <a:buNone/>
              <a:defRPr/>
            </a:pPr>
            <a:r>
              <a:rPr lang="pl-PL" sz="2400" b="1" kern="0" dirty="0">
                <a:solidFill>
                  <a:srgbClr val="FFFFFF"/>
                </a:solidFill>
                <a:latin typeface="Arial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762088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5C28C2-AC86-4C5C-BA7B-2A34B5B8F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314450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przepisy przejściowe</a:t>
            </a:r>
            <a:br>
              <a:rPr lang="pl-PL" sz="2800" b="1" dirty="0">
                <a:solidFill>
                  <a:schemeClr val="accent1"/>
                </a:solidFill>
              </a:rPr>
            </a:br>
            <a:endParaRPr lang="pl-PL" sz="28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AFB565-C84B-4736-BC43-084D9BD7F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1133475"/>
            <a:ext cx="12192000" cy="5886450"/>
          </a:xfrm>
          <a:solidFill>
            <a:schemeClr val="tx1">
              <a:lumMod val="50000"/>
            </a:schemeClr>
          </a:solidFill>
        </p:spPr>
        <p:txBody>
          <a:bodyPr>
            <a:normAutofit fontScale="25000" lnSpcReduction="20000"/>
          </a:bodyPr>
          <a:lstStyle/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  <a:ea typeface="+mn-ea"/>
                <a:cs typeface="+mn-cs"/>
              </a:rPr>
              <a:t>            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</a:rPr>
              <a:t>                      Art.25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</a:rPr>
              <a:t>	Do spraw uregulowanych ustawą zmienianą w art.1,  wszczętych i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</a:rPr>
              <a:t> 	niezakończonych przed dniem wejścia w życie niniejszej ustawy, przepisy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</a:rPr>
              <a:t>	ustawy zmienianej w art. 1 stosuje się w brzmieniu dotychczasowym.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</a:rPr>
              <a:t>	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</a:rPr>
              <a:t>		Art.26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</a:rPr>
              <a:t>	W terminie 12 miesięcy od dnia wejścia w życie niniejszej ustawy inwestor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</a:rPr>
              <a:t> 	do wniosku o wydanie decyzji o pozwoleniu na budowę albo wniosku o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</a:rPr>
              <a:t>	zatwierdzenie projektu budowlanego, albo zgłoszenia budowy może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</a:rPr>
              <a:t>	 dołączyć projekt budowlany sporządzony na podstawie przepisów ustawy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r>
              <a:rPr lang="pl-PL" sz="9600" b="1" kern="0" dirty="0">
                <a:solidFill>
                  <a:schemeClr val="bg1"/>
                </a:solidFill>
              </a:rPr>
              <a:t>	 zmienianej w art.1 w brzmieniu dotychczasowy.</a:t>
            </a: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endParaRPr lang="pl-PL" sz="9600" b="1" kern="0" dirty="0">
              <a:solidFill>
                <a:srgbClr val="FFC000"/>
              </a:solidFill>
            </a:endParaRP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defRPr/>
            </a:pPr>
            <a:endParaRPr lang="pl-PL" sz="6600" kern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+mn-ea"/>
              <a:cs typeface="+mn-cs"/>
            </a:endParaRP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rgbClr val="FFC000"/>
                </a:solidFill>
              </a:rPr>
              <a:t>	Do protokołu dołącza się kopie zaświadczeń o przynależności do właściwej izby</a:t>
            </a: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rgbClr val="FFC000"/>
                </a:solidFill>
              </a:rPr>
              <a:t>	samorządu zawodowego oraz kopie decyzji o nadaniu uprawnień budowlanych  	</a:t>
            </a:r>
          </a:p>
          <a:p>
            <a:pPr lvl="1" algn="just" defTabSz="914400">
              <a:buClr>
                <a:srgbClr val="86D1EC"/>
              </a:buClr>
              <a:buSzPct val="90000"/>
              <a:defRPr/>
            </a:pPr>
            <a:r>
              <a:rPr lang="pl-PL" sz="8000" b="1" kern="0" dirty="0">
                <a:solidFill>
                  <a:srgbClr val="FFC000"/>
                </a:solidFill>
              </a:rPr>
              <a:t>	odpowiedniej specjalności lub innych uprawnień lub kwalifikacji. </a:t>
            </a:r>
            <a:endParaRPr lang="pl-PL" sz="8000" b="1" kern="0" dirty="0">
              <a:solidFill>
                <a:srgbClr val="FFC000"/>
              </a:solidFill>
              <a:ea typeface="+mn-ea"/>
              <a:cs typeface="+mn-cs"/>
            </a:endParaRP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buFont typeface="Wingdings 3" panose="05040102010807070707" pitchFamily="18" charset="2"/>
              <a:buNone/>
              <a:defRPr/>
            </a:pPr>
            <a:endParaRPr lang="pl-PL" sz="8000" b="1" kern="0" dirty="0">
              <a:solidFill>
                <a:srgbClr val="FFC000"/>
              </a:solidFill>
            </a:endParaRP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buFont typeface="Wingdings 3" panose="05040102010807070707" pitchFamily="18" charset="2"/>
              <a:buNone/>
              <a:defRPr/>
            </a:pPr>
            <a:endParaRPr lang="pl-PL" sz="4400" b="1" kern="0" dirty="0">
              <a:solidFill>
                <a:schemeClr val="bg1"/>
              </a:solidFill>
              <a:latin typeface="Arial"/>
            </a:endParaRPr>
          </a:p>
          <a:p>
            <a:pPr algn="just" defTabSz="914400" eaLnBrk="1" hangingPunct="1">
              <a:spcBef>
                <a:spcPct val="20000"/>
              </a:spcBef>
              <a:buClr>
                <a:srgbClr val="86D1EC"/>
              </a:buClr>
              <a:buSzPct val="90000"/>
              <a:buFont typeface="Wingdings 3" panose="05040102010807070707" pitchFamily="18" charset="2"/>
              <a:buNone/>
              <a:defRPr/>
            </a:pPr>
            <a:endParaRPr lang="pl-PL" sz="4400" b="1" kern="0" dirty="0">
              <a:solidFill>
                <a:schemeClr val="bg1"/>
              </a:solidFill>
              <a:latin typeface="Arial"/>
            </a:endParaRPr>
          </a:p>
          <a:p>
            <a:pPr algn="just" defTabSz="914400">
              <a:lnSpc>
                <a:spcPct val="80000"/>
              </a:lnSpc>
              <a:buClr>
                <a:srgbClr val="86D1EC"/>
              </a:buClr>
              <a:buSzPct val="90000"/>
              <a:defRPr/>
            </a:pPr>
            <a:endParaRPr lang="pl-PL" sz="44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n-ea"/>
              <a:cs typeface="+mn-cs"/>
            </a:endParaRPr>
          </a:p>
          <a:p>
            <a:pPr algn="just" defTabSz="914400">
              <a:lnSpc>
                <a:spcPct val="80000"/>
              </a:lnSpc>
              <a:buClr>
                <a:srgbClr val="86D1EC"/>
              </a:buClr>
              <a:buSzPct val="90000"/>
              <a:defRPr/>
            </a:pPr>
            <a:r>
              <a:rPr lang="pl-PL" sz="4400" b="1" kern="0" dirty="0">
                <a:solidFill>
                  <a:srgbClr val="FFFFFF"/>
                </a:solidFill>
              </a:rPr>
              <a:t>	</a:t>
            </a:r>
          </a:p>
          <a:p>
            <a:pPr algn="just" defTabSz="914400">
              <a:lnSpc>
                <a:spcPct val="80000"/>
              </a:lnSpc>
              <a:buClr>
                <a:srgbClr val="86D1EC"/>
              </a:buClr>
              <a:buSzPct val="90000"/>
              <a:buNone/>
              <a:defRPr/>
            </a:pPr>
            <a:r>
              <a:rPr lang="pl-PL" sz="5000" b="1" i="1" kern="0" dirty="0">
                <a:solidFill>
                  <a:srgbClr val="FFFFFF"/>
                </a:solidFill>
                <a:latin typeface="Arial"/>
              </a:rPr>
              <a:t>	</a:t>
            </a:r>
          </a:p>
          <a:p>
            <a:pPr algn="just" defTabSz="914400">
              <a:lnSpc>
                <a:spcPct val="80000"/>
              </a:lnSpc>
              <a:buClr>
                <a:srgbClr val="86D1EC"/>
              </a:buClr>
              <a:buSzPct val="90000"/>
              <a:buNone/>
              <a:defRPr/>
            </a:pPr>
            <a:endParaRPr lang="pl-PL" sz="2400" b="1" i="1" kern="0" dirty="0">
              <a:solidFill>
                <a:srgbClr val="FFFFFF"/>
              </a:solidFill>
              <a:latin typeface="Arial"/>
            </a:endParaRPr>
          </a:p>
          <a:p>
            <a:pPr algn="just" defTabSz="914400">
              <a:lnSpc>
                <a:spcPct val="80000"/>
              </a:lnSpc>
              <a:buClr>
                <a:srgbClr val="86D1EC"/>
              </a:buClr>
              <a:buSzPct val="90000"/>
              <a:buNone/>
              <a:defRPr/>
            </a:pPr>
            <a:r>
              <a:rPr lang="pl-PL" sz="2400" b="1" kern="0" dirty="0">
                <a:solidFill>
                  <a:srgbClr val="FFFFFF"/>
                </a:solidFill>
                <a:latin typeface="Arial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283046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F1F6265-CD57-4088-8CB3-FAAF15A27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2562225"/>
            <a:ext cx="8534400" cy="3432175"/>
          </a:xfrm>
        </p:spPr>
        <p:txBody>
          <a:bodyPr>
            <a:normAutofit/>
          </a:bodyPr>
          <a:lstStyle/>
          <a:p>
            <a:pPr algn="ctr"/>
            <a:endParaRPr lang="pl-PL" sz="2800" b="1" dirty="0">
              <a:solidFill>
                <a:schemeClr val="accent1"/>
              </a:solidFill>
            </a:endParaRPr>
          </a:p>
          <a:p>
            <a:pPr algn="ctr"/>
            <a:endParaRPr lang="pl-PL" sz="2800" b="1" dirty="0">
              <a:solidFill>
                <a:schemeClr val="accent1"/>
              </a:solidFill>
            </a:endParaRPr>
          </a:p>
          <a:p>
            <a:pPr algn="ctr"/>
            <a:r>
              <a:rPr lang="pl-PL" sz="2800" b="1" dirty="0">
                <a:solidFill>
                  <a:schemeClr val="accent1"/>
                </a:solidFill>
              </a:rPr>
              <a:t>                   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629793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1" cy="94297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Budowy i Roboty budowlane nie wymagające pozwolenia na budowę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29 )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FEF67725-0ED7-4A0E-B290-F84F5C3CA8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2427511"/>
              </p:ext>
            </p:extLst>
          </p:nvPr>
        </p:nvGraphicFramePr>
        <p:xfrm>
          <a:off x="165100" y="1400174"/>
          <a:ext cx="6359525" cy="4783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FEB317A4-91BD-4376-B396-60E5DA97FA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9683404"/>
              </p:ext>
            </p:extLst>
          </p:nvPr>
        </p:nvGraphicFramePr>
        <p:xfrm>
          <a:off x="6524625" y="1400174"/>
          <a:ext cx="4171950" cy="4783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81359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Budowy i Roboty budowlane nie wymagające pozwolenia na budowę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29 )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71500" y="1162049"/>
            <a:ext cx="111633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</a:rPr>
              <a:t>Dodano </a:t>
            </a:r>
            <a:r>
              <a:rPr lang="pl-PL" sz="2400" b="1" u="sng" dirty="0">
                <a:solidFill>
                  <a:srgbClr val="FFC000"/>
                </a:solidFill>
              </a:rPr>
              <a:t>budowy</a:t>
            </a:r>
            <a:r>
              <a:rPr lang="pl-PL" sz="2400" b="1" dirty="0">
                <a:solidFill>
                  <a:schemeClr val="bg1"/>
                </a:solidFill>
              </a:rPr>
              <a:t> które </a:t>
            </a:r>
            <a:r>
              <a:rPr lang="pl-PL" sz="2400" b="1" u="sng" dirty="0">
                <a:solidFill>
                  <a:srgbClr val="FFC000"/>
                </a:solidFill>
              </a:rPr>
              <a:t>wymagają zgłoszenia</a:t>
            </a:r>
            <a:r>
              <a:rPr lang="pl-PL" sz="2400" b="1" u="sng" dirty="0">
                <a:solidFill>
                  <a:schemeClr val="accent2"/>
                </a:solidFill>
              </a:rPr>
              <a:t> </a:t>
            </a:r>
            <a:r>
              <a:rPr lang="pl-PL" sz="2400" b="1" dirty="0">
                <a:solidFill>
                  <a:schemeClr val="bg1"/>
                </a:solidFill>
              </a:rPr>
              <a:t>a wcześniej wymagały pozwolenia na budowę</a:t>
            </a:r>
          </a:p>
          <a:p>
            <a:endParaRPr lang="pl-PL" sz="2400" b="1" dirty="0">
              <a:solidFill>
                <a:schemeClr val="bg1"/>
              </a:solidFill>
            </a:endParaRPr>
          </a:p>
          <a:p>
            <a:endParaRPr lang="pl-PL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bg1"/>
                </a:solidFill>
              </a:rPr>
              <a:t>Budowa przydomowych naziemnych tarasów o pow. powyżej 35 m² ( mniejsze nie wymagają żadnej zgody 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bg1"/>
                </a:solidFill>
              </a:rPr>
              <a:t>Budowa pomostów o dł. całkowitej do 25 m i wys. liczonej od korony pomostu do dna akwenu, do 2,5 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bg1"/>
                </a:solidFill>
              </a:rPr>
              <a:t>Budowa oczyszczalni ścieków o wydajności  do 7.50 m³ na dobę ( wcześniej tylko „przydomowe ” 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bg1"/>
                </a:solidFill>
              </a:rPr>
              <a:t>Budowa urządzeń wodnych na gruntach leśnych Skarbu Państwa, sytuowanych n obszarze Natura  2000  ( poza tym obszarem nie wymagają żadnej zgody 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bg1"/>
                </a:solidFill>
              </a:rPr>
              <a:t>Budowa niecek dezynfekcyjnych, również z zadaszeniem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561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Budowy i Roboty budowlane nie wymagające pozwolenia na budowę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29 )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71500" y="1162049"/>
            <a:ext cx="111633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</a:rPr>
              <a:t>Dodano </a:t>
            </a:r>
            <a:r>
              <a:rPr lang="pl-PL" sz="2400" b="1" u="sng" dirty="0">
                <a:solidFill>
                  <a:srgbClr val="FFC000"/>
                </a:solidFill>
              </a:rPr>
              <a:t>budowy</a:t>
            </a:r>
            <a:r>
              <a:rPr lang="pl-PL" sz="2400" b="1" dirty="0">
                <a:solidFill>
                  <a:srgbClr val="FFC000"/>
                </a:solidFill>
              </a:rPr>
              <a:t> </a:t>
            </a:r>
            <a:r>
              <a:rPr lang="pl-PL" sz="2400" b="1" dirty="0">
                <a:solidFill>
                  <a:schemeClr val="bg1"/>
                </a:solidFill>
              </a:rPr>
              <a:t>które </a:t>
            </a:r>
            <a:r>
              <a:rPr lang="pl-PL" sz="2400" b="1" u="sng" dirty="0">
                <a:solidFill>
                  <a:srgbClr val="FFC000"/>
                </a:solidFill>
              </a:rPr>
              <a:t>wymagają zgłoszenia </a:t>
            </a:r>
            <a:r>
              <a:rPr lang="pl-PL" sz="2400" b="1" dirty="0">
                <a:solidFill>
                  <a:schemeClr val="bg1"/>
                </a:solidFill>
              </a:rPr>
              <a:t>a wcześniej wymagały pozwolenia na budowę</a:t>
            </a:r>
          </a:p>
          <a:p>
            <a:endParaRPr lang="pl-PL" sz="2400" b="1" dirty="0">
              <a:solidFill>
                <a:schemeClr val="bg1"/>
              </a:solidFill>
            </a:endParaRPr>
          </a:p>
          <a:p>
            <a:endParaRPr lang="pl-PL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bg1"/>
                </a:solidFill>
              </a:rPr>
              <a:t>Budowa stacji </a:t>
            </a:r>
            <a:r>
              <a:rPr lang="pl-PL" sz="2000" b="1" dirty="0" err="1">
                <a:solidFill>
                  <a:schemeClr val="bg1"/>
                </a:solidFill>
              </a:rPr>
              <a:t>regazyfikacji</a:t>
            </a:r>
            <a:r>
              <a:rPr lang="pl-PL" sz="2000" b="1" dirty="0">
                <a:solidFill>
                  <a:schemeClr val="bg1"/>
                </a:solidFill>
              </a:rPr>
              <a:t>  LNG    o pojemności zbiornika magazynowania  gazu do 10 m³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bg1"/>
                </a:solidFill>
              </a:rPr>
              <a:t>Budowa urządzeń melioracji wodnej 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bg1"/>
                </a:solidFill>
              </a:rPr>
              <a:t>Budowa instalacji zbiornikowych na  gaz płynny z pojedynczym zbiornikiem o pojemności do 7 m³, przeznaczonych do zasilania  instalacji gazowych w budynkach mieszkalnych jednorodzinnych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bg1"/>
                </a:solidFill>
              </a:rPr>
              <a:t>Budowa </a:t>
            </a:r>
            <a:r>
              <a:rPr lang="pl-PL" sz="2000" b="1" dirty="0" err="1">
                <a:solidFill>
                  <a:schemeClr val="bg1"/>
                </a:solidFill>
              </a:rPr>
              <a:t>mikroinstalacji</a:t>
            </a:r>
            <a:r>
              <a:rPr lang="pl-PL" sz="2000" b="1" dirty="0">
                <a:solidFill>
                  <a:schemeClr val="bg1"/>
                </a:solidFill>
              </a:rPr>
              <a:t> biogazu rolniczego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451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DED27-FFF9-4C4A-8725-74955622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4297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2800" b="1" dirty="0">
                <a:solidFill>
                  <a:srgbClr val="002060"/>
                </a:solidFill>
              </a:rPr>
            </a:b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Budowy i Roboty budowlane nie wymagające pozwolenia na budowę</a:t>
            </a:r>
            <a:br>
              <a:rPr lang="pl-PL" sz="2800" b="1" dirty="0">
                <a:solidFill>
                  <a:srgbClr val="002060"/>
                </a:solidFill>
              </a:rPr>
            </a:br>
            <a:r>
              <a:rPr lang="pl-PL" sz="2800" b="1" dirty="0">
                <a:solidFill>
                  <a:srgbClr val="002060"/>
                </a:solidFill>
              </a:rPr>
              <a:t>( art. 29 )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426C667-05F8-401B-844C-9CCA4D984223}"/>
              </a:ext>
            </a:extLst>
          </p:cNvPr>
          <p:cNvSpPr txBox="1"/>
          <p:nvPr/>
        </p:nvSpPr>
        <p:spPr>
          <a:xfrm>
            <a:off x="590550" y="1162049"/>
            <a:ext cx="111633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</a:rPr>
              <a:t>Dodano budowy i inne roboty budowlane  które </a:t>
            </a:r>
            <a:r>
              <a:rPr lang="pl-PL" sz="2400" b="1" dirty="0">
                <a:solidFill>
                  <a:schemeClr val="accent2"/>
                </a:solidFill>
              </a:rPr>
              <a:t>nie</a:t>
            </a:r>
            <a:r>
              <a:rPr lang="pl-PL" sz="2400" b="1" dirty="0">
                <a:solidFill>
                  <a:schemeClr val="bg1"/>
                </a:solidFill>
              </a:rPr>
              <a:t> </a:t>
            </a:r>
            <a:r>
              <a:rPr lang="pl-PL" sz="2400" b="1" u="sng" dirty="0">
                <a:solidFill>
                  <a:schemeClr val="accent2"/>
                </a:solidFill>
              </a:rPr>
              <a:t>wymagają </a:t>
            </a:r>
            <a:r>
              <a:rPr lang="pl-PL" sz="2400" b="1" u="sng" dirty="0">
                <a:solidFill>
                  <a:schemeClr val="bg1"/>
                </a:solidFill>
              </a:rPr>
              <a:t>ani </a:t>
            </a:r>
            <a:r>
              <a:rPr lang="pl-PL" sz="2400" b="1" u="sng" dirty="0">
                <a:solidFill>
                  <a:schemeClr val="accent2"/>
                </a:solidFill>
              </a:rPr>
              <a:t>pozwolenia na budowę ani zgłoszenia </a:t>
            </a:r>
          </a:p>
          <a:p>
            <a:endParaRPr lang="pl-PL" sz="2400" b="1" u="sng" dirty="0">
              <a:solidFill>
                <a:schemeClr val="accent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bg1"/>
                </a:solidFill>
              </a:rPr>
              <a:t>Budowa bankomatów, biletomatów, wpłatomatów, automatów sprzedających, automatów przechowujących przesyłki lub automatów służących do wykonywania innego rodzaju usług o wys. do 3 m włącznie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bg1"/>
                </a:solidFill>
              </a:rPr>
              <a:t>Budowa obiektów kontenerowych na terenach zamkniętych wyznaczonych przez MON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bg1"/>
                </a:solidFill>
              </a:rPr>
              <a:t>Budowa  naziemnych zbiorników do przechowywania paliw płynnych na potrzeby własne użytkownika, o pojemności  do 5  m³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bg1"/>
                </a:solidFill>
              </a:rPr>
              <a:t>Budowa stawów i zbiorników wodnych o powierzchni nieprzekraczającej 1000 m²  i gł. 3 m na gruntach rolnych</a:t>
            </a:r>
            <a:endParaRPr lang="pl-PL" sz="2000" b="1" dirty="0">
              <a:solidFill>
                <a:schemeClr val="accent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041495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5626</TotalTime>
  <Words>4261</Words>
  <Application>Microsoft Office PowerPoint</Application>
  <PresentationFormat>Panoramiczny</PresentationFormat>
  <Paragraphs>667</Paragraphs>
  <Slides>59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59</vt:i4>
      </vt:variant>
    </vt:vector>
  </HeadingPairs>
  <TitlesOfParts>
    <vt:vector size="66" baseType="lpstr">
      <vt:lpstr>Arial</vt:lpstr>
      <vt:lpstr>Calibri</vt:lpstr>
      <vt:lpstr>Cambria Math</vt:lpstr>
      <vt:lpstr>Century Gothic</vt:lpstr>
      <vt:lpstr>Wingdings</vt:lpstr>
      <vt:lpstr>Wingdings 3</vt:lpstr>
      <vt:lpstr>Wycinek</vt:lpstr>
      <vt:lpstr>Jakość powietrza a efektywność energetyczna jpee 2020      zmiany   w  Ustawie   Prawo  budowlane  </vt:lpstr>
      <vt:lpstr>Nowelizacja Ustawy Prawo budowlane z dnia 7 lipca 1994 r.   publikacja  Dz.U. z 2020 r. poz.1333 </vt:lpstr>
      <vt:lpstr>Prezentacja programu PowerPoint</vt:lpstr>
      <vt:lpstr>Prezentacja programu PowerPoint</vt:lpstr>
      <vt:lpstr>Prezentacja programu PowerPoint</vt:lpstr>
      <vt:lpstr>  Budowy i Roboty budowlane nie wymagające pozwolenia na budowę ( art. 29 )</vt:lpstr>
      <vt:lpstr>  Budowy i Roboty budowlane nie wymagające pozwolenia na budowę ( art. 29 )</vt:lpstr>
      <vt:lpstr>  Budowy i Roboty budowlane nie wymagające pozwolenia na budowę ( art. 29 )</vt:lpstr>
      <vt:lpstr>  Budowy i Roboty budowlane nie wymagające pozwolenia na budowę ( art. 29 )</vt:lpstr>
      <vt:lpstr>  nowa przesłanka sprzeciwu   ( art. 30 ust.6 pkt 4)  </vt:lpstr>
      <vt:lpstr>  Biuletyn informacji  publicznej    ( art. 30 a)  </vt:lpstr>
      <vt:lpstr>   pRojekt budowlany   ( art. 34 ust.3 )  </vt:lpstr>
      <vt:lpstr>  wniosek o pozwolenie na budowę  (  art.33 )  </vt:lpstr>
      <vt:lpstr>   pRojekt budowlany   ( art. 34 ust.3 )  </vt:lpstr>
      <vt:lpstr>   pRojekt  budowlany   ( art. 34 ust.3 )  </vt:lpstr>
      <vt:lpstr>   pRojekt budowlany   ( art. 34 ust.3 )  </vt:lpstr>
      <vt:lpstr>Istotne i nieistotne  odstąpienie od zatwierdzonego pZD oraz PAB  lub innych warunków  decyzji o pozwoleniu na budowę  ( art.36a )</vt:lpstr>
      <vt:lpstr>Istotne i nieistotne  odstąpienie od zatwierdzonego pZD oraz PAB  lub innych warunków  decyzji o pozwoleniu na budowę ( art.36a )</vt:lpstr>
      <vt:lpstr>Istotne i nieistotne  odstąpienie od zatwierdzonego pZD oraz PAB  lub innych warunków  decyzji o pozwoleniu na budowę  ( art.36a )</vt:lpstr>
      <vt:lpstr>odstąpienie od projektu technicznego Art.36 b </vt:lpstr>
      <vt:lpstr>Prezentacja programu PowerPoint</vt:lpstr>
      <vt:lpstr>  wygaśnięcie, uchylenie nieważność  pozwolenia na budowę ( art. 37 ust.2 )</vt:lpstr>
      <vt:lpstr>  Stwierdzenie  nieważności decyzji  pozwolenia na budowę ( art. 37 b )</vt:lpstr>
      <vt:lpstr>  Rozpoczęcie budowy ( art. 41  )</vt:lpstr>
      <vt:lpstr>  Obowiązki Inwestora ( art. 42  )</vt:lpstr>
      <vt:lpstr>  Obowiązki kierownika budowy ( art. 45 a  )</vt:lpstr>
      <vt:lpstr>Prezentacja programu PowerPoint</vt:lpstr>
      <vt:lpstr>  Samowola budowlana ( art. 48  )</vt:lpstr>
      <vt:lpstr>  Samowola budowlana ( art. 48  )</vt:lpstr>
      <vt:lpstr>  Samowola budowlana ( art. 48 a  )</vt:lpstr>
      <vt:lpstr>  Samowola budowlana ( art. 48 b  )</vt:lpstr>
      <vt:lpstr>  Samowola budowlana ( art. 48 b )</vt:lpstr>
      <vt:lpstr>  Samowola budowlana ( art. 49  )</vt:lpstr>
      <vt:lpstr>  Samowola budowlana ( art. 49  )</vt:lpstr>
      <vt:lpstr>  Samowola budowlana ( art. 49 e  )</vt:lpstr>
      <vt:lpstr>Prezentacja programu PowerPoint</vt:lpstr>
      <vt:lpstr>  uproszczone postępowanie legalizacyjne ( art. 49 f  )</vt:lpstr>
      <vt:lpstr>  uproszczone postępowanie legalizacyjne ( art. 49 f  )</vt:lpstr>
      <vt:lpstr>  uproszczone postępowanie legalizacyjne ( art. 49 f  ) </vt:lpstr>
      <vt:lpstr>uproszczone postępowanie legalizacyjne ( art. 49 g  )</vt:lpstr>
      <vt:lpstr>  uproszczone postępowanie legalizacyjne ( art. 49 h  ) </vt:lpstr>
      <vt:lpstr>  uproszczone postępowanie legalizacyjne ( art. 49 i  ) </vt:lpstr>
      <vt:lpstr>uproszczone postępowanie legalizacyjne ( art. 49 i  )</vt:lpstr>
      <vt:lpstr>Zakończenie   budowy      </vt:lpstr>
      <vt:lpstr>Zakończenie budowy</vt:lpstr>
      <vt:lpstr>Zakończenie budowy decyzja o pozwoleniu na użytkowanie</vt:lpstr>
      <vt:lpstr>Decyzja o pozwoleniu na użytkowanie </vt:lpstr>
      <vt:lpstr> Załączniki do zawiadomienia o zakończeniu budowy obiektu budowlanego lub wniosku o udzielenie  pozwolenia na użytkowanie </vt:lpstr>
      <vt:lpstr> nieistotne odstępstwa od PZD  lub PAB w trakcie budowy  obiektu budowlanego  </vt:lpstr>
      <vt:lpstr> obowiązkowa kontrola Art.59 a , art.59c </vt:lpstr>
      <vt:lpstr> obowiązkowa kontrola Art.59 a  </vt:lpstr>
      <vt:lpstr> obowiązkowa kontrola Art.59 a  </vt:lpstr>
      <vt:lpstr> protokół z przeprowadzenia obowiązkowej  kontroli Art.59 d  </vt:lpstr>
      <vt:lpstr>Prezentacja programu PowerPoint</vt:lpstr>
      <vt:lpstr> kara z tytułu nielegalnego  użytkowania obiektu budowlanego Art.59 I  </vt:lpstr>
      <vt:lpstr> protokół z kontroli stanu technicznego obiektu budowlanego, instalacji i przewodów </vt:lpstr>
      <vt:lpstr> przepisy karne </vt:lpstr>
      <vt:lpstr> przepisy przejściowe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Nowelizacja Ustawy Prawo budowlane</dc:title>
  <dc:creator>Małgorzata Boryczko</dc:creator>
  <cp:lastModifiedBy>Małgorzata Boryczko</cp:lastModifiedBy>
  <cp:revision>288</cp:revision>
  <dcterms:created xsi:type="dcterms:W3CDTF">2020-09-24T19:06:51Z</dcterms:created>
  <dcterms:modified xsi:type="dcterms:W3CDTF">2020-11-18T18:13:19Z</dcterms:modified>
</cp:coreProperties>
</file>